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Carme"/>
      <p:regular r:id="rId16"/>
    </p:embeddedFont>
    <p:embeddedFont>
      <p:font typeface="Source Sans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SourceSansPro-regular.fntdata"/><Relationship Id="rId16" Type="http://schemas.openxmlformats.org/officeDocument/2006/relationships/font" Target="fonts/Carme-regular.fntdata"/><Relationship Id="rId5" Type="http://schemas.openxmlformats.org/officeDocument/2006/relationships/slide" Target="slides/slide1.xml"/><Relationship Id="rId19" Type="http://schemas.openxmlformats.org/officeDocument/2006/relationships/font" Target="fonts/SourceSansPro-italic.fntdata"/><Relationship Id="rId6" Type="http://schemas.openxmlformats.org/officeDocument/2006/relationships/slide" Target="slides/slide2.xml"/><Relationship Id="rId18" Type="http://schemas.openxmlformats.org/officeDocument/2006/relationships/font" Target="fonts/SourceSans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OBJECT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" name="Shape 16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546025" y="15261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546025" y="27829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2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−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ctrTitle"/>
          </p:nvPr>
        </p:nvSpPr>
        <p:spPr>
          <a:xfrm>
            <a:off x="1700185" y="1020263"/>
            <a:ext cx="5807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9pPr>
          </a:lstStyle>
          <a:p/>
        </p:txBody>
      </p:sp>
      <p:sp>
        <p:nvSpPr>
          <p:cNvPr id="72" name="Shape 72"/>
          <p:cNvSpPr/>
          <p:nvPr/>
        </p:nvSpPr>
        <p:spPr>
          <a:xfrm>
            <a:off x="6897625" y="4649963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454375" y="422910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827727" y="3448165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677050" y="4933406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2972225" y="47505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579635" y="2530109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311843" y="593639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626322" y="1004904"/>
            <a:ext cx="253800" cy="1902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104500" y="3722325"/>
            <a:ext cx="190200" cy="1428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803950" y="4240992"/>
            <a:ext cx="190200" cy="1428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96310" y="1493168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738050" y="203491"/>
            <a:ext cx="253800" cy="1902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71659" y="1878364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271584" y="356119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7729213" y="4595578"/>
            <a:ext cx="253800" cy="1905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nections-05.png" id="88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945" y="-1"/>
            <a:ext cx="68490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" type="body"/>
          </p:nvPr>
        </p:nvSpPr>
        <p:spPr>
          <a:xfrm>
            <a:off x="1215300" y="18760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57200" lvl="0" marL="457200" rtl="0" algn="ctr">
              <a:spcBef>
                <a:spcPts val="64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1pPr>
            <a:lvl2pPr indent="-457200" lvl="1" marL="914400" rtl="0" algn="ctr">
              <a:spcBef>
                <a:spcPts val="560"/>
              </a:spcBef>
              <a:spcAft>
                <a:spcPts val="0"/>
              </a:spcAft>
              <a:buClr>
                <a:srgbClr val="263238"/>
              </a:buClr>
              <a:buSzPts val="3600"/>
              <a:buChar char="−"/>
              <a:defRPr i="1" sz="3600"/>
            </a:lvl2pPr>
            <a:lvl3pPr indent="-457200" lvl="2" marL="1371600" rtl="0" algn="ctr"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3600"/>
              <a:buChar char="▪"/>
              <a:defRPr i="1" sz="3600"/>
            </a:lvl3pPr>
            <a:lvl4pPr indent="-457200" lvl="3" marL="18288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4pPr>
            <a:lvl5pPr indent="-457200" lvl="4" marL="22860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5pPr>
            <a:lvl6pPr indent="-457200" lvl="5" marL="27432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6pPr>
            <a:lvl7pPr indent="-457200" lvl="6" marL="32004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7pPr>
            <a:lvl8pPr indent="-457200" lvl="7" marL="36576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8pPr>
            <a:lvl9pPr indent="-457200" lvl="8" marL="41148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9pPr>
          </a:lstStyle>
          <a:p/>
        </p:txBody>
      </p:sp>
      <p:grpSp>
        <p:nvGrpSpPr>
          <p:cNvPr id="90" name="Shape 90"/>
          <p:cNvGrpSpPr/>
          <p:nvPr/>
        </p:nvGrpSpPr>
        <p:grpSpPr>
          <a:xfrm>
            <a:off x="3593400" y="805714"/>
            <a:ext cx="1957200" cy="819900"/>
            <a:chOff x="3593400" y="1760085"/>
            <a:chExt cx="1957200" cy="1093200"/>
          </a:xfrm>
        </p:grpSpPr>
        <p:sp>
          <p:nvSpPr>
            <p:cNvPr id="91" name="Shape 91"/>
            <p:cNvSpPr txBox="1"/>
            <p:nvPr/>
          </p:nvSpPr>
          <p:spPr>
            <a:xfrm>
              <a:off x="3593400" y="1872097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sz="60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4" name="Shape 94"/>
          <p:cNvCxnSpPr>
            <a:endCxn id="92" idx="1"/>
          </p:cNvCxnSpPr>
          <p:nvPr/>
        </p:nvCxnSpPr>
        <p:spPr>
          <a:xfrm>
            <a:off x="3742095" y="653985"/>
            <a:ext cx="443400" cy="2718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Shape 95"/>
          <p:cNvCxnSpPr/>
          <p:nvPr/>
        </p:nvCxnSpPr>
        <p:spPr>
          <a:xfrm rot="10800000">
            <a:off x="4114800" y="202414"/>
            <a:ext cx="457200" cy="6033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Shape 96"/>
          <p:cNvCxnSpPr/>
          <p:nvPr/>
        </p:nvCxnSpPr>
        <p:spPr>
          <a:xfrm flipH="1" rot="10800000">
            <a:off x="4749075" y="564919"/>
            <a:ext cx="95100" cy="261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Shape 9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1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>
            <a:off x="1546025" y="15261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1546025" y="27829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2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9" name="Shape 1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1400"/>
              <a:buFont typeface="Times New Roman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Shape 28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Shape 31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6" name="Shape 36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5" name="Shape 45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774700" y="1000125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737100" y="1000125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2" name="Shape 52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47700" y="2914650"/>
            <a:ext cx="81279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/>
        </p:nvSpPr>
        <p:spPr>
          <a:xfrm>
            <a:off x="-1266825" y="4506912"/>
            <a:ext cx="1842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osg_logo_4c_white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23825"/>
            <a:ext cx="1393800" cy="6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flickr.com/photos/wfryer/3241454187/in/photolist-5Wripa-r7knpG-nnAyKa-aZgdXF-fhEj4k-nFn9c1-cgB9p-4raeCY-dsHQtm-9FqzXA-24CTQFH-h3f3gR-V8w3c2-pddrrN-dBjaCt-WdMacp-FnAYv-7AMgZC-26NqmmK-CKrEpN-dd1iXA-6mdm1C-GKEBP-aw6bT7-qod7WJ-WixiB3-9CWWHF-21oEmaw-h9BKVy-ZNJfof-2DRY7q-XFignb-Cs5vZ4-8vxyXu-Auxaq-ehdtFn-X9mMkG-VRz1KE-95si3q-8ASZLa-9hAuUg-89MDZq-dsHRyj-q93Msi-eHQr8u-XKpWF4-9CWJPe-6EQE8L-WLKbEM-7HtDCE" TargetMode="External"/><Relationship Id="rId4" Type="http://schemas.openxmlformats.org/officeDocument/2006/relationships/hyperlink" Target="https://creativecommons.org/licenses/by-sa/2.0/" TargetMode="External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unsplash.com/photos/UETa8mfu38k?utm_source=unsplash&amp;utm_medium=referral&amp;utm_content=creditCopyText" TargetMode="External"/><Relationship Id="rId4" Type="http://schemas.openxmlformats.org/officeDocument/2006/relationships/hyperlink" Target="https://unsplash.com/photos/UETa8mfu38k?utm_source=unsplash&amp;utm_medium=referral&amp;utm_content=creditCopyText" TargetMode="External"/><Relationship Id="rId5" Type="http://schemas.openxmlformats.org/officeDocument/2006/relationships/hyperlink" Target="https://unsplash.com/?utm_source=unsplash&amp;utm_medium=referral&amp;utm_content=creditCopyText" TargetMode="External"/><Relationship Id="rId6" Type="http://schemas.openxmlformats.org/officeDocument/2006/relationships/hyperlink" Target="https://unsplash.com/?utm_source=unsplash&amp;utm_medium=referral&amp;utm_content=creditCopyText" TargetMode="External"/><Relationship Id="rId7" Type="http://schemas.openxmlformats.org/officeDocument/2006/relationships/hyperlink" Target="https://unsplash.com/?utm_source=unsplash&amp;utm_medium=referral&amp;utm_content=creditCopyText" TargetMode="External"/><Relationship Id="rId8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hyperlink" Target="https://www.flickr.com/photos/expertinfantry/5354133649/" TargetMode="External"/><Relationship Id="rId5" Type="http://schemas.openxmlformats.org/officeDocument/2006/relationships/hyperlink" Target="https://creativecommons.org/licenses/by-sa/2.0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flickr.com/photos/jmv/11706163/" TargetMode="External"/><Relationship Id="rId4" Type="http://schemas.openxmlformats.org/officeDocument/2006/relationships/hyperlink" Target="https://creativecommons.org/licenses/by-sa/2.0/" TargetMode="External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hyperlink" Target="https://unsplash.com/photos/RChZT-JlI9g?utm_source=unsplash&amp;utm_medium=referral&amp;utm_content=creditCopyText" TargetMode="External"/><Relationship Id="rId5" Type="http://schemas.openxmlformats.org/officeDocument/2006/relationships/hyperlink" Target="https://unsplash.com/photos/RChZT-JlI9g?utm_source=unsplash&amp;utm_medium=referral&amp;utm_content=creditCopyText" TargetMode="External"/><Relationship Id="rId6" Type="http://schemas.openxmlformats.org/officeDocument/2006/relationships/hyperlink" Target="https://unsplash.com/?utm_source=unsplash&amp;utm_medium=referral&amp;utm_content=creditCopyText" TargetMode="External"/><Relationship Id="rId7" Type="http://schemas.openxmlformats.org/officeDocument/2006/relationships/hyperlink" Target="https://unsplash.com/?utm_source=unsplash&amp;utm_medium=referral&amp;utm_content=creditCopyText" TargetMode="External"/><Relationship Id="rId8" Type="http://schemas.openxmlformats.org/officeDocument/2006/relationships/hyperlink" Target="https://unsplash.com/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Security in the OSG</a:t>
            </a:r>
            <a:endParaRPr sz="4800"/>
          </a:p>
        </p:txBody>
      </p:sp>
      <p:sp>
        <p:nvSpPr>
          <p:cNvPr id="107" name="Shape 107"/>
          <p:cNvSpPr txBox="1"/>
          <p:nvPr>
            <p:ph idx="1" type="subTitle"/>
          </p:nvPr>
        </p:nvSpPr>
        <p:spPr>
          <a:xfrm>
            <a:off x="647700" y="2914650"/>
            <a:ext cx="8127900" cy="13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King of France, Louis XVI Restorer of French Liberty</a:t>
            </a:r>
            <a:endParaRPr>
              <a:solidFill>
                <a:srgbClr val="00008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Place d'Armes, 78000 </a:t>
            </a:r>
            <a:endParaRPr>
              <a:solidFill>
                <a:srgbClr val="00008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Versailles, France</a:t>
            </a:r>
            <a:endParaRPr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Security in the OSG</a:t>
            </a:r>
            <a:endParaRPr sz="3200"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Certificate-based security for pilots jobs and servers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Pilot jobs run under the same Unix user, Singularity containers provide some separation between VO users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VOs vet users; system administrators vet servers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The OSG Security Team tracks software vulnerabilities and responds to security incidents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Certificate revocation of compromised machines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Site administrators keep audit logs for traceability in case of security issues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4294967295" type="subTitle"/>
          </p:nvPr>
        </p:nvSpPr>
        <p:spPr>
          <a:xfrm>
            <a:off x="1804500" y="1796275"/>
            <a:ext cx="5535000" cy="13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000080"/>
                </a:solidFill>
              </a:rPr>
              <a:t>Questions?</a:t>
            </a:r>
            <a:endParaRPr b="1" sz="7200">
              <a:solidFill>
                <a:srgbClr val="000080"/>
              </a:solidFill>
            </a:endParaRPr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Real King Louis XVI?</a:t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50225" y="1751900"/>
            <a:ext cx="4422600" cy="15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80"/>
                </a:solidFill>
              </a:rPr>
              <a:t>Nope, he was a decoy because I’m not about those guillotines</a:t>
            </a:r>
            <a:endParaRPr sz="2600">
              <a:solidFill>
                <a:srgbClr val="000080"/>
              </a:solidFill>
            </a:endParaRPr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5504475" y="1643675"/>
            <a:ext cx="2715600" cy="27537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41056" l="22970" r="25024" t="22039"/>
          <a:stretch/>
        </p:blipFill>
        <p:spPr>
          <a:xfrm>
            <a:off x="5633925" y="1792163"/>
            <a:ext cx="2456700" cy="2456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Security in the OSG</a:t>
            </a:r>
            <a:endParaRPr sz="4800"/>
          </a:p>
        </p:txBody>
      </p:sp>
      <p:sp>
        <p:nvSpPr>
          <p:cNvPr id="122" name="Shape 122"/>
          <p:cNvSpPr txBox="1"/>
          <p:nvPr>
            <p:ph idx="1" type="subTitle"/>
          </p:nvPr>
        </p:nvSpPr>
        <p:spPr>
          <a:xfrm>
            <a:off x="647700" y="2914650"/>
            <a:ext cx="8127900" cy="13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Brian Lin</a:t>
            </a:r>
            <a:endParaRPr>
              <a:solidFill>
                <a:srgbClr val="00008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OSG Software Team</a:t>
            </a:r>
            <a:endParaRPr>
              <a:solidFill>
                <a:srgbClr val="00008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University of Wisconsin - Madison</a:t>
            </a:r>
            <a:endParaRPr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What is Trust?</a:t>
            </a:r>
            <a:endParaRPr sz="3200"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737025" y="1000125"/>
            <a:ext cx="38100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rgbClr val="000080"/>
                </a:solidFill>
              </a:rPr>
              <a:t>Trust:</a:t>
            </a:r>
            <a:r>
              <a:rPr lang="en" sz="2400">
                <a:solidFill>
                  <a:srgbClr val="000080"/>
                </a:solidFill>
              </a:rPr>
              <a:t> reliance on the integrity or surety of a person or thing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Obtaining trust: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Prior knowledge and/or experience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Appeal to authority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Chains of trust</a:t>
            </a:r>
            <a:endParaRPr sz="2400">
              <a:solidFill>
                <a:srgbClr val="000080"/>
              </a:solidFill>
            </a:endParaRPr>
          </a:p>
          <a:p>
            <a:pPr indent="0" lvl="0" marL="45720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6611700" y="4824000"/>
            <a:ext cx="2341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111A99"/>
                </a:solidFill>
                <a:hlinkClick r:id="rId3"/>
              </a:rPr>
              <a:t>Photo</a:t>
            </a:r>
            <a:r>
              <a:rPr lang="en" sz="1000"/>
              <a:t> by wfryerCC </a:t>
            </a:r>
            <a:r>
              <a:rPr lang="en" sz="1000" u="sng">
                <a:solidFill>
                  <a:srgbClr val="111A99"/>
                </a:solidFill>
                <a:hlinkClick r:id="rId4"/>
              </a:rPr>
              <a:t>BY-SA</a:t>
            </a:r>
            <a:endParaRPr sz="1000"/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 b="5775" l="3674" r="2101" t="0"/>
          <a:stretch/>
        </p:blipFill>
        <p:spPr>
          <a:xfrm>
            <a:off x="622150" y="1171725"/>
            <a:ext cx="3910376" cy="293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Identity and Identification</a:t>
            </a:r>
            <a:endParaRPr sz="3200"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774700" y="1000125"/>
            <a:ext cx="51192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rgbClr val="000080"/>
                </a:solidFill>
              </a:rPr>
              <a:t>Identity:</a:t>
            </a:r>
            <a:r>
              <a:rPr lang="en" sz="2400">
                <a:solidFill>
                  <a:srgbClr val="000080"/>
                </a:solidFill>
              </a:rPr>
              <a:t> who someone is, Willie the Cat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b="1" lang="en" sz="2400">
                <a:solidFill>
                  <a:srgbClr val="000080"/>
                </a:solidFill>
              </a:rPr>
              <a:t>Identification</a:t>
            </a:r>
            <a:r>
              <a:rPr b="1" lang="en" sz="2400">
                <a:solidFill>
                  <a:srgbClr val="000080"/>
                </a:solidFill>
              </a:rPr>
              <a:t>:</a:t>
            </a:r>
            <a:r>
              <a:rPr lang="en" sz="2400">
                <a:solidFill>
                  <a:srgbClr val="000080"/>
                </a:solidFill>
              </a:rPr>
              <a:t> proof of who someone is, Willie’s collar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rgbClr val="000080"/>
                </a:solidFill>
              </a:rPr>
              <a:t>R</a:t>
            </a:r>
            <a:r>
              <a:rPr b="1" lang="en" sz="2400">
                <a:solidFill>
                  <a:srgbClr val="000080"/>
                </a:solidFill>
              </a:rPr>
              <a:t>eal word ID:</a:t>
            </a:r>
            <a:r>
              <a:rPr lang="en" sz="2400">
                <a:solidFill>
                  <a:srgbClr val="000080"/>
                </a:solidFill>
              </a:rPr>
              <a:t> </a:t>
            </a:r>
            <a:r>
              <a:rPr lang="en" sz="2400">
                <a:solidFill>
                  <a:srgbClr val="000080"/>
                </a:solidFill>
              </a:rPr>
              <a:t>photos, SSN, driver’s license, passport, etc.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" sz="2400">
                <a:solidFill>
                  <a:srgbClr val="000080"/>
                </a:solidFill>
              </a:rPr>
              <a:t>Internet ID:</a:t>
            </a:r>
            <a:r>
              <a:rPr lang="en" sz="2400">
                <a:solidFill>
                  <a:srgbClr val="000080"/>
                </a:solidFill>
              </a:rPr>
              <a:t> usernames </a:t>
            </a:r>
            <a:r>
              <a:rPr lang="en" sz="2400">
                <a:solidFill>
                  <a:srgbClr val="000080"/>
                </a:solidFill>
              </a:rPr>
              <a:t>(kinglouis16</a:t>
            </a:r>
            <a:r>
              <a:rPr lang="en" sz="2400">
                <a:solidFill>
                  <a:srgbClr val="000080"/>
                </a:solidFill>
              </a:rPr>
              <a:t>), certificates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724900" y="47244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5958425" y="4824000"/>
            <a:ext cx="29190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NeONBRAND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Unsplash</a:t>
            </a:r>
            <a:endParaRPr sz="1000" u="sng">
              <a:solidFill>
                <a:schemeClr val="hlink"/>
              </a:solidFill>
              <a:hlinkClick r:id="rId7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8">
            <a:alphaModFix/>
          </a:blip>
          <a:srcRect b="2448" l="9670" r="18319" t="25541"/>
          <a:stretch/>
        </p:blipFill>
        <p:spPr>
          <a:xfrm>
            <a:off x="6269000" y="1045725"/>
            <a:ext cx="2341304" cy="35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Authentication (AuthN)</a:t>
            </a:r>
            <a:endParaRPr sz="3200"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813300" y="1000125"/>
            <a:ext cx="38139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Authentication: trusting identification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Username + password, shared secret (public key cryptography), two-factor, etc.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Authentication online often goes both ways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5080" r="4845" t="0"/>
          <a:stretch/>
        </p:blipFill>
        <p:spPr>
          <a:xfrm>
            <a:off x="627250" y="1145125"/>
            <a:ext cx="4060898" cy="300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6611700" y="4824000"/>
            <a:ext cx="2341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111A99"/>
                </a:solidFill>
                <a:hlinkClick r:id="rId4"/>
              </a:rPr>
              <a:t>Photo</a:t>
            </a:r>
            <a:r>
              <a:rPr lang="en" sz="1000"/>
              <a:t> by expertinfrantry </a:t>
            </a:r>
            <a:r>
              <a:rPr lang="en" sz="1000" u="sng">
                <a:solidFill>
                  <a:srgbClr val="111A99"/>
                </a:solidFill>
                <a:hlinkClick r:id="rId5"/>
              </a:rPr>
              <a:t>BY-SA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Authorization (AuthZ)</a:t>
            </a:r>
            <a:endParaRPr sz="3200"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774700" y="1000125"/>
            <a:ext cx="37983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Authorization: trusting identities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A description of the </a:t>
            </a:r>
            <a:r>
              <a:rPr lang="en" sz="2400">
                <a:solidFill>
                  <a:srgbClr val="000080"/>
                </a:solidFill>
              </a:rPr>
              <a:t>privilege level of an identity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What are you authorized to do on our submit nodes?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6611700" y="4824000"/>
            <a:ext cx="2341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111A99"/>
                </a:solidFill>
                <a:hlinkClick r:id="rId3"/>
              </a:rPr>
              <a:t>Photo</a:t>
            </a:r>
            <a:r>
              <a:rPr lang="en" sz="1000"/>
              <a:t> by jmv </a:t>
            </a:r>
            <a:r>
              <a:rPr lang="en" sz="1000" u="sng">
                <a:solidFill>
                  <a:srgbClr val="111A99"/>
                </a:solidFill>
                <a:hlinkClick r:id="rId4"/>
              </a:rPr>
              <a:t>BY-SA</a:t>
            </a:r>
            <a:endParaRPr sz="1000"/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5">
            <a:alphaModFix/>
          </a:blip>
          <a:srcRect b="0" l="10695" r="4017" t="0"/>
          <a:stretch/>
        </p:blipFill>
        <p:spPr>
          <a:xfrm>
            <a:off x="4877800" y="1095525"/>
            <a:ext cx="3638651" cy="316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HTCondor AuthN and AuthZ</a:t>
            </a:r>
            <a:endParaRPr sz="3200"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Many different authentication methods (Unix file system, SSL, Kerberos, etc)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Fine grained control over authorization levels and who belongs to each authorization level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−"/>
            </a:pPr>
            <a:r>
              <a:rPr lang="en" sz="2400">
                <a:solidFill>
                  <a:srgbClr val="000080"/>
                </a:solidFill>
              </a:rPr>
              <a:t>Not just any server can join the pool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−"/>
            </a:pPr>
            <a:r>
              <a:rPr lang="en" sz="2400">
                <a:solidFill>
                  <a:srgbClr val="000080"/>
                </a:solidFill>
              </a:rPr>
              <a:t>Not just any user can submit jobs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Jobs run as your Unix user on the execute servers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Is Your Data Secure?</a:t>
            </a:r>
            <a:endParaRPr sz="3200"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299275" y="1076325"/>
            <a:ext cx="40815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solidFill>
                  <a:srgbClr val="000080"/>
                </a:solidFill>
              </a:rPr>
              <a:t>You are using a shared computer so take basic precautions (no world-</a:t>
            </a:r>
            <a:r>
              <a:rPr lang="en" sz="2200">
                <a:solidFill>
                  <a:srgbClr val="000080"/>
                </a:solidFill>
              </a:rPr>
              <a:t>writable</a:t>
            </a:r>
            <a:r>
              <a:rPr lang="en" sz="2200">
                <a:solidFill>
                  <a:srgbClr val="000080"/>
                </a:solidFill>
              </a:rPr>
              <a:t> files)!</a:t>
            </a:r>
            <a:endParaRPr sz="2200">
              <a:solidFill>
                <a:srgbClr val="000080"/>
              </a:solidFill>
            </a:endParaRP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00"/>
              <a:buChar char="•"/>
            </a:pPr>
            <a:r>
              <a:rPr lang="en" sz="2200">
                <a:solidFill>
                  <a:srgbClr val="000080"/>
                </a:solidFill>
              </a:rPr>
              <a:t>Save strong login credentials in a password store</a:t>
            </a:r>
            <a:endParaRPr sz="2200">
              <a:solidFill>
                <a:srgbClr val="000080"/>
              </a:solidFill>
            </a:endParaRP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solidFill>
                  <a:srgbClr val="000080"/>
                </a:solidFill>
              </a:rPr>
              <a:t>NO sensitive data (e.g. HIPAA)</a:t>
            </a:r>
            <a:endParaRPr sz="2200">
              <a:solidFill>
                <a:srgbClr val="000080"/>
              </a:solidFill>
            </a:endParaRP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00"/>
              <a:buChar char="•"/>
            </a:pPr>
            <a:r>
              <a:rPr lang="en" sz="2200">
                <a:solidFill>
                  <a:srgbClr val="000080"/>
                </a:solidFill>
              </a:rPr>
              <a:t>Otherwise, relatively low risk</a:t>
            </a:r>
            <a:endParaRPr sz="2200">
              <a:solidFill>
                <a:srgbClr val="000080"/>
              </a:solidFill>
            </a:endParaRPr>
          </a:p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80"/>
              </a:solidFill>
            </a:endParaRPr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6534" l="25753" r="29174" t="17569"/>
          <a:stretch/>
        </p:blipFill>
        <p:spPr>
          <a:xfrm>
            <a:off x="1019650" y="1107550"/>
            <a:ext cx="3131103" cy="351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958425" y="4824000"/>
            <a:ext cx="29190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4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sebastiaan stam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6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Unsplash</a:t>
            </a:r>
            <a:endParaRPr sz="1000" u="sng">
              <a:solidFill>
                <a:schemeClr val="hlink"/>
              </a:solidFill>
              <a:hlinkClick r:id="rId8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