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2" r:id="rId3"/>
    <p:sldId id="317" r:id="rId4"/>
    <p:sldId id="316" r:id="rId5"/>
    <p:sldId id="311" r:id="rId6"/>
    <p:sldId id="312" r:id="rId7"/>
    <p:sldId id="313" r:id="rId8"/>
    <p:sldId id="314" r:id="rId9"/>
    <p:sldId id="318" r:id="rId10"/>
    <p:sldId id="337" r:id="rId11"/>
    <p:sldId id="327" r:id="rId12"/>
    <p:sldId id="323" r:id="rId13"/>
    <p:sldId id="282" r:id="rId14"/>
    <p:sldId id="278" r:id="rId15"/>
    <p:sldId id="319" r:id="rId16"/>
    <p:sldId id="328" r:id="rId17"/>
    <p:sldId id="333" r:id="rId18"/>
    <p:sldId id="336" r:id="rId19"/>
    <p:sldId id="284" r:id="rId20"/>
    <p:sldId id="285" r:id="rId21"/>
    <p:sldId id="290" r:id="rId22"/>
    <p:sldId id="296" r:id="rId23"/>
    <p:sldId id="281" r:id="rId24"/>
    <p:sldId id="300" r:id="rId25"/>
    <p:sldId id="293" r:id="rId26"/>
    <p:sldId id="329" r:id="rId27"/>
    <p:sldId id="325" r:id="rId28"/>
    <p:sldId id="324" r:id="rId29"/>
    <p:sldId id="292" r:id="rId30"/>
    <p:sldId id="331" r:id="rId31"/>
    <p:sldId id="280" r:id="rId32"/>
    <p:sldId id="334" r:id="rId33"/>
    <p:sldId id="335" r:id="rId34"/>
    <p:sldId id="303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D369797-1C59-464D-ACDE-13249FD92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1B45637-69C7-0342-8C1B-BCFCC90E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8CB5D3-1DF3-2C4F-98D3-A582A3FFBEA3}" type="slidenum">
              <a:rPr lang="en-US" sz="1200">
                <a:latin typeface="Times New Roman" charset="0"/>
              </a:rPr>
              <a:pPr eaLnBrk="1" hangingPunct="1"/>
              <a:t>19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2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A107-49D7-084C-8C36-CA270864F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1143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1143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9940-017B-FB47-AEF7-9E8C516B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8268-2FA2-DC40-A370-AE446C23F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633E-E14D-6943-B2FE-1F4EB2EE2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CFDD-7D82-BB4A-A2D9-53B6E74FF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9C76-E620-1141-A68A-32A7C723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9605-E1E5-2D47-91B4-1846F894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1D2B-0F7D-6E47-B44D-4243F849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F9B9-F1B5-3241-A7FE-F169FDDD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B6DA-4340-C749-8EAF-7B8F36CB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114300"/>
            <a:ext cx="694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9168929B-5337-1448-9932-7468BBD94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0" y="6473825"/>
            <a:ext cx="2265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1155700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Workflows: from Development to Automated Production</a:t>
            </a:r>
            <a:b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latin typeface="Arial" charset="0"/>
              </a:rPr>
              <a:t>Friday morning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smtClean="0">
                <a:latin typeface="Arial" charset="0"/>
              </a:rPr>
              <a:t>10:30 am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2763" y="3886200"/>
            <a:ext cx="8128000" cy="1752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Christina Koch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Research Computing Facilitators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Scaling Workflows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Your (“small”) DAG runs!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 what?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Need </a:t>
            </a:r>
            <a:r>
              <a:rPr lang="en-US" dirty="0">
                <a:latin typeface="Arial" charset="0"/>
                <a:ea typeface="ＭＳ Ｐゴシック" charset="0"/>
              </a:rPr>
              <a:t>to make it run </a:t>
            </a:r>
            <a:r>
              <a:rPr lang="en-US" i="1" dirty="0" smtClean="0">
                <a:latin typeface="Arial" charset="0"/>
                <a:ea typeface="ＭＳ Ｐゴシック" charset="0"/>
              </a:rPr>
              <a:t>full scale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A99C42-9856-0743-841D-25137E210257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9" name="Picture 1" descr="Moon_Buggy_Ap16-KSC-71PC-7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6558"/>
          <a:stretch>
            <a:fillRect/>
          </a:stretch>
        </p:blipFill>
        <p:spPr bwMode="auto">
          <a:xfrm>
            <a:off x="912527" y="3277117"/>
            <a:ext cx="271621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ASA_Apollo_17_Lunar_Roving_Vehi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9985" b="12437"/>
          <a:stretch>
            <a:fillRect/>
          </a:stretch>
        </p:blipFill>
        <p:spPr bwMode="auto">
          <a:xfrm>
            <a:off x="5540089" y="3286642"/>
            <a:ext cx="2463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 bwMode="auto">
          <a:xfrm>
            <a:off x="3628739" y="4377255"/>
            <a:ext cx="1911350" cy="12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158964" y="3870842"/>
            <a:ext cx="10429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to the</a:t>
            </a:r>
          </a:p>
          <a:p>
            <a:pPr eaLnBrk="1" hangingPunct="1">
              <a:buFontTx/>
              <a:buNone/>
            </a:pPr>
            <a:r>
              <a:rPr lang="en-US"/>
              <a:t>moon!</a:t>
            </a:r>
          </a:p>
        </p:txBody>
      </p:sp>
    </p:spTree>
    <p:extLst>
      <p:ext uri="{BB962C8B-B14F-4D97-AF65-F5344CB8AC3E}">
        <p14:creationId xmlns:p14="http://schemas.microsoft.com/office/powerpoint/2010/main" val="278402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Scaling Up: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OSG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Rules of Thumb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CPU (single-threaded)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Best jobs run between </a:t>
            </a:r>
            <a:r>
              <a:rPr lang="en-US" b="1">
                <a:latin typeface="Arial" charset="0"/>
                <a:ea typeface="ＭＳ Ｐゴシック" charset="0"/>
              </a:rPr>
              <a:t>10 min</a:t>
            </a:r>
            <a:r>
              <a:rPr lang="en-US">
                <a:latin typeface="Arial" charset="0"/>
                <a:ea typeface="ＭＳ Ｐゴシック" charset="0"/>
              </a:rPr>
              <a:t> and </a:t>
            </a:r>
            <a:r>
              <a:rPr lang="en-US" b="1">
                <a:latin typeface="Arial" charset="0"/>
                <a:ea typeface="ＭＳ Ｐゴシック" charset="0"/>
              </a:rPr>
              <a:t>10 hrs</a:t>
            </a:r>
            <a:endParaRPr lang="en-US">
              <a:latin typeface="Arial" charset="0"/>
              <a:ea typeface="ＭＳ Ｐゴシック" charset="0"/>
            </a:endParaRPr>
          </a:p>
          <a:p>
            <a:pPr marL="1828800" lvl="4" indent="0"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(Upper limit somewhat soft)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Data (disk and network)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Keep scratch working space &lt; 20 GB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Intermediate needs (/tmp?)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 alternative data transfer appropriately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Memory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Closer to 1 GB than 8 GB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F937D6-F574-7F41-84AD-4A1EA119D25D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228725" y="114300"/>
            <a:ext cx="7502525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Testing, Testing, 1-2-3 …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74700" y="1104900"/>
            <a:ext cx="8140700" cy="4876800"/>
          </a:xfrm>
        </p:spPr>
        <p:txBody>
          <a:bodyPr/>
          <a:lstStyle/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ALWAYS test a subset after making changes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big of a change needs retesting?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Scale up gradually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Avoid making problems for others (and for yourself)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1A1C9B-2DAC-5C45-A5B3-7EA5459001D5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Scaling Up - Things to Think About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5938" y="1333500"/>
            <a:ext cx="8399462" cy="487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More jobs: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100-MB per input files may be fine for 10 or 100 jobs, but not for 1000 jobs. Why?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</a:rPr>
              <a:t>ost submit queues will falter beyond ~10,000 total jobs</a:t>
            </a:r>
          </a:p>
          <a:p>
            <a:pPr marL="342900" lvl="1" indent="-342900">
              <a:buClr>
                <a:srgbClr val="000080"/>
              </a:buClr>
              <a:buFont typeface="Times" charset="0"/>
              <a:buChar char="•"/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Larger files: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</a:rPr>
              <a:t>ore disk space, perhaps more memory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</a:t>
            </a:r>
            <a:r>
              <a:rPr lang="en-US" dirty="0" smtClean="0">
                <a:latin typeface="Arial" charset="0"/>
                <a:ea typeface="ＭＳ Ｐゴシック" charset="0"/>
              </a:rPr>
              <a:t>otentially more transfer and compute time</a:t>
            </a:r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Be kind to your submit and execute nodes and to fellow users!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4E2D30-9DD6-5F4C-AA6E-9BF3E5AFA490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Solutions for More Jobs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a DAG to throttle the number of idle or queued jobs (“max-idle” and/or “DAGMAN CONFIG”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options to do this in a submit file as well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Add more resiliency measures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“RETRY”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(works per-submit file)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“SCRIPT POST”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(use $RETURN, check output)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SPLICE, VAR, and DIR for modularity/organization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7ACB08-4258-8340-8178-5B4779934FA4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Solutions for Larger 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 manipulations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split input files to </a:t>
            </a:r>
            <a:r>
              <a:rPr lang="en-US" b="1">
                <a:latin typeface="Arial" charset="0"/>
                <a:ea typeface="ＭＳ Ｐゴシック" charset="0"/>
              </a:rPr>
              <a:t>send minimal data </a:t>
            </a:r>
            <a:r>
              <a:rPr lang="en-US">
                <a:latin typeface="Arial" charset="0"/>
                <a:ea typeface="ＭＳ Ｐゴシック" charset="0"/>
              </a:rPr>
              <a:t>with each job</a:t>
            </a:r>
          </a:p>
          <a:p>
            <a:pPr lvl="1"/>
            <a:r>
              <a:rPr lang="en-US" b="1">
                <a:latin typeface="Arial" charset="0"/>
                <a:ea typeface="ＭＳ Ｐゴシック" charset="0"/>
              </a:rPr>
              <a:t>filter</a:t>
            </a:r>
            <a:r>
              <a:rPr lang="en-US">
                <a:latin typeface="Arial" charset="0"/>
                <a:ea typeface="ＭＳ Ｐゴシック" charset="0"/>
              </a:rPr>
              <a:t> input </a:t>
            </a:r>
            <a:r>
              <a:rPr lang="en-US" i="1">
                <a:latin typeface="Arial" charset="0"/>
                <a:ea typeface="ＭＳ Ｐゴシック" charset="0"/>
              </a:rPr>
              <a:t>and</a:t>
            </a:r>
            <a:r>
              <a:rPr lang="en-US">
                <a:latin typeface="Arial" charset="0"/>
                <a:ea typeface="ＭＳ Ｐゴシック" charset="0"/>
              </a:rPr>
              <a:t> output files to transfer only essential data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 compression/decompression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Follow file delivery methods from y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esterday for files that are still “large”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DCE6E-BFAB-7A46-970F-7C8B3C594E34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Self-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Checkpointing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74700" y="1333499"/>
            <a:ext cx="7772400" cy="50702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Solution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long jobs and “shish-kebabs”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Changes to your code</a:t>
            </a:r>
          </a:p>
          <a:p>
            <a:pPr marL="914400" lvl="1" indent="-514350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Periodically save information about progress to a new file (every hour?)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914400" lvl="1" indent="-514350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At the beginning of script:</a:t>
            </a:r>
          </a:p>
          <a:p>
            <a:pPr marL="1314450" lvl="2" indent="-514350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If progress file exists, read it and start from where the program (or script) left off</a:t>
            </a:r>
          </a:p>
          <a:p>
            <a:pPr marL="1314450" lvl="2" indent="-514350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Otherwise, start from the beginning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Change to submit file:</a:t>
            </a:r>
          </a:p>
          <a:p>
            <a:pPr marL="457200" lvl="1" indent="0">
              <a:buFont typeface="Symbol" charset="0"/>
              <a:buNone/>
              <a:defRPr/>
            </a:pPr>
            <a:r>
              <a:rPr lang="en-US" sz="2400" dirty="0" err="1" smtClean="0">
                <a:latin typeface="Consolas"/>
                <a:ea typeface="ＭＳ Ｐゴシック" charset="0"/>
                <a:cs typeface="Consolas"/>
              </a:rPr>
              <a:t>when_to_transfer_output</a:t>
            </a:r>
            <a:r>
              <a:rPr lang="en-US" sz="2400" dirty="0" smtClean="0">
                <a:latin typeface="Consolas"/>
                <a:ea typeface="ＭＳ Ｐゴシック" charset="0"/>
                <a:cs typeface="Consolas"/>
              </a:rPr>
              <a:t> = ON_EXIT_OR_EVICT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A8E9E7-B9C5-0E4C-8BEB-E8A21D986D2F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Make it work 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BCD88A-5A71-754C-89DC-6379C4D26A0D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Robust Workflows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53977" y="1333500"/>
            <a:ext cx="8201563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Your DAG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runs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scale!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 what?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Need </a:t>
            </a:r>
            <a:r>
              <a:rPr lang="en-US" dirty="0">
                <a:latin typeface="Arial" charset="0"/>
                <a:ea typeface="ＭＳ Ｐゴシック" charset="0"/>
              </a:rPr>
              <a:t>to make it run </a:t>
            </a:r>
            <a:r>
              <a:rPr lang="en-US" i="1" dirty="0">
                <a:latin typeface="Arial" charset="0"/>
                <a:ea typeface="ＭＳ Ｐゴシック" charset="0"/>
              </a:rPr>
              <a:t>everywhere, </a:t>
            </a:r>
            <a:r>
              <a:rPr lang="en-US" i="1" dirty="0" err="1">
                <a:latin typeface="Arial" charset="0"/>
                <a:ea typeface="ＭＳ Ｐゴシック" charset="0"/>
              </a:rPr>
              <a:t>everytime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Need to make it run </a:t>
            </a:r>
            <a:r>
              <a:rPr lang="en-US" i="1" dirty="0">
                <a:latin typeface="Arial" charset="0"/>
                <a:ea typeface="ＭＳ Ｐゴシック" charset="0"/>
              </a:rPr>
              <a:t>unattended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Need to make it run </a:t>
            </a:r>
            <a:r>
              <a:rPr lang="en-US" i="1" dirty="0">
                <a:latin typeface="Arial" charset="0"/>
                <a:ea typeface="ＭＳ Ｐゴシック" charset="0"/>
              </a:rPr>
              <a:t>when someone else tries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A99C42-9856-0743-841D-25137E210257}" type="slidenum">
              <a:rPr lang="en-US" sz="1400">
                <a:solidFill>
                  <a:srgbClr val="FF8000"/>
                </a:solidFill>
              </a:rPr>
              <a:pPr/>
              <a:t>18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" name="Picture 1" descr="Rube_Goldberg's_&quot;Self-Operating_Napkin&quot;_(cropped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73" y="3862036"/>
            <a:ext cx="3428850" cy="24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Run Everywhere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46063" y="1474788"/>
            <a:ext cx="5699057" cy="46863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does an OSG machine have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Prepare for very little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much as possible 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you, including: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executable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likely, more of the “environment”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EFBD1F-8B99-B347-A564-103E3D2E857B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1748" name="Picture 4" descr="Google’s_First_Production_Ser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6" y="1817688"/>
            <a:ext cx="2378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Or, Getting the most out of workflows, part 2</a:t>
            </a:r>
            <a:endParaRPr lang="en-US" dirty="0"/>
          </a:p>
        </p:txBody>
      </p:sp>
      <p:sp>
        <p:nvSpPr>
          <p:cNvPr id="532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C3DC1D-5737-F945-A248-33E06DAF143D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Spectrum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Laptop (1 machine)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You control everything!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Local cluster (1000 cores)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You can ask an admin nicely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Campus (5000 cores)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It better be important/generalizable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OSG (50,000 cores)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Good luck finding the pool admin</a:t>
            </a:r>
            <a:r>
              <a:rPr lang="en-US" u="sng"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7C1ECF-F1BB-F945-8E1B-1D83E74C58B7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Work Everytime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7772400" cy="468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could possibly go wrong?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Eviction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Non-existent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457200" lvl="1" indent="0">
              <a:buFont typeface="Symbol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  dependencies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File corruption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Performance surprises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Network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Disk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…</a:t>
            </a:r>
          </a:p>
          <a:p>
            <a:pPr lvl="1"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Maybe</a:t>
            </a:r>
            <a:r>
              <a:rPr lang="en-US" dirty="0">
                <a:latin typeface="Arial" charset="0"/>
                <a:ea typeface="ＭＳ Ｐゴシック" charset="0"/>
              </a:rPr>
              <a:t> even a bug in your code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7F5E41-56A8-3F47-8B13-D404164B7B1A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4820" name="Picture 2" descr="it cro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922588"/>
            <a:ext cx="33369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Performance Surprises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Times" charset="0"/>
              <a:buNone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One bad node can ruin your whole day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Black Hole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machines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Depending on the error, email OSG!</a:t>
            </a:r>
          </a:p>
          <a:p>
            <a:pPr lvl="1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slow machines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periodic_hold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periodic_release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2FB571-F283-C54C-BFDC-FBF7E7292214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Error Checks Are Essential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0" indent="0" algn="ctr">
              <a:buFont typeface="Times" charset="0"/>
              <a:buNone/>
              <a:defRPr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If you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check, it will happen…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Check expected file existence, and repeat with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finite loop or number of retries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better </a:t>
            </a:r>
            <a:r>
              <a:rPr lang="en-US" dirty="0">
                <a:latin typeface="Arial" charset="0"/>
                <a:ea typeface="ＭＳ Ｐゴシック" charset="0"/>
              </a:rPr>
              <a:t>yet, check </a:t>
            </a:r>
            <a:r>
              <a:rPr lang="en-US" i="1" dirty="0">
                <a:latin typeface="Arial" charset="0"/>
                <a:ea typeface="ＭＳ Ｐゴシック" charset="0"/>
              </a:rPr>
              <a:t>rough</a:t>
            </a:r>
            <a:r>
              <a:rPr lang="en-US" dirty="0">
                <a:latin typeface="Arial" charset="0"/>
                <a:ea typeface="ＭＳ Ｐゴシック" charset="0"/>
              </a:rPr>
              <a:t> file </a:t>
            </a:r>
            <a:r>
              <a:rPr lang="en-US" dirty="0" smtClean="0">
                <a:latin typeface="Arial" charset="0"/>
                <a:ea typeface="ＭＳ Ｐゴシック" charset="0"/>
              </a:rPr>
              <a:t>size too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Advanced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RETRY for </a:t>
            </a:r>
            <a:r>
              <a:rPr lang="en-US" i="1" dirty="0" smtClean="0">
                <a:latin typeface="Arial" charset="0"/>
                <a:ea typeface="ＭＳ Ｐゴシック" charset="0"/>
              </a:rPr>
              <a:t>specific</a:t>
            </a:r>
            <a:r>
              <a:rPr lang="en-US" dirty="0" smtClean="0">
                <a:latin typeface="Arial" charset="0"/>
                <a:ea typeface="ＭＳ Ｐゴシック" charset="0"/>
              </a:rPr>
              <a:t> error codes from wrapper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</a:rPr>
              <a:t>periodic_release</a:t>
            </a:r>
            <a:r>
              <a:rPr lang="en-US" dirty="0" smtClean="0">
                <a:latin typeface="Arial" charset="0"/>
                <a:ea typeface="ＭＳ Ｐゴシック" charset="0"/>
              </a:rPr>
              <a:t>” for specific hold reasons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5E3AA3-A98B-DA4D-A599-03BAAFCBC0ED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Handling Failures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Understand something about failure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DAG “RETRY”, when useful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Let the rescue dag continue…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2A78F1-26AC-A342-BF60-E0C35C553CC8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7892" name="Picture 1" descr="Windows_Advanced_Options_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659188"/>
            <a:ext cx="4608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Run(-able) for Someone Else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Automation is a step towards making your research reproducible by someone else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Work hard to make this happen.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It’s </a:t>
            </a:r>
            <a:r>
              <a:rPr lang="en-US" i="1" dirty="0" smtClean="0">
                <a:latin typeface="Arial" charset="0"/>
                <a:ea typeface="ＭＳ Ｐゴシック" charset="0"/>
              </a:rPr>
              <a:t>their </a:t>
            </a:r>
            <a:r>
              <a:rPr lang="en-US" dirty="0" smtClean="0">
                <a:latin typeface="Arial" charset="0"/>
                <a:ea typeface="ＭＳ Ｐゴシック" charset="0"/>
              </a:rPr>
              <a:t>throughput, too.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Can benefit those who want to do similar work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9CD2B8-9CCA-9646-9F25-F7471475B101}" type="slidenum">
              <a:rPr lang="en-US" sz="1400">
                <a:solidFill>
                  <a:srgbClr val="FF8000"/>
                </a:solidFill>
              </a:rPr>
              <a:pPr/>
              <a:t>25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Make it work 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86F34D-0DCF-3249-8C8D-7D6C5A94C581}" type="slidenum">
              <a:rPr lang="en-US" sz="1400">
                <a:solidFill>
                  <a:srgbClr val="FF8000"/>
                </a:solidFill>
              </a:rPr>
              <a:pPr/>
              <a:t>26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Things?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ell, not really, but kind of …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Really: What is the minimal number of manual steps necessary?</a:t>
            </a:r>
          </a:p>
          <a:p>
            <a:pPr marL="457200" lvl="1" indent="0">
              <a:buFont typeface="Symbol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ven 1 might be too many; zero is perfect!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Consider what you get out of automation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ime savings (including less ‘babysitting’ time)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reliability and reproducibility</a:t>
            </a: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7442F5-B0B1-D747-839F-52A16A6DF458}" type="slidenum">
              <a:rPr lang="en-US" sz="1400">
                <a:solidFill>
                  <a:srgbClr val="FF8000"/>
                </a:solidFill>
              </a:rPr>
              <a:pPr/>
              <a:t>27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Automation Trade-offs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045B3-D289-C44B-ACB2-EBAEC57B0081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277938"/>
            <a:ext cx="6470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708650" y="6519863"/>
            <a:ext cx="213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http://xkcd.com/1205/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Work Unattended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34963" y="1401763"/>
            <a:ext cx="8181975" cy="468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Remember the ultimate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Automation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! Time savings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Potential things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automate: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Data </a:t>
            </a:r>
            <a:r>
              <a:rPr lang="en-US" dirty="0" smtClean="0">
                <a:latin typeface="Arial" charset="0"/>
                <a:ea typeface="ＭＳ Ｐゴシック" charset="0"/>
              </a:rPr>
              <a:t>collection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Data </a:t>
            </a:r>
            <a:r>
              <a:rPr lang="en-US" dirty="0" smtClean="0">
                <a:latin typeface="Arial" charset="0"/>
                <a:ea typeface="ＭＳ Ｐゴシック" charset="0"/>
              </a:rPr>
              <a:t>preparation and staging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Submission (condor </a:t>
            </a:r>
            <a:r>
              <a:rPr lang="en-US" dirty="0" err="1">
                <a:latin typeface="Arial" charset="0"/>
                <a:ea typeface="ＭＳ Ｐゴシック" charset="0"/>
              </a:rPr>
              <a:t>cron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Analysis and verification</a:t>
            </a:r>
          </a:p>
          <a:p>
            <a:pPr lvl="1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LaTeX</a:t>
            </a:r>
            <a:r>
              <a:rPr lang="en-US" dirty="0">
                <a:latin typeface="Arial" charset="0"/>
                <a:ea typeface="ＭＳ Ｐゴシック" charset="0"/>
              </a:rPr>
              <a:t> and paper submission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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35570B-9A03-B346-BBD3-1C5D58CE12BD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1988" name="Picture 1" descr="room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730983"/>
            <a:ext cx="272573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Make it work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590CB9-A8A0-EE47-AC3F-1474CB63839F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Make it work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D211F0-9391-7E43-BB87-9E13B9C278CE}" type="slidenum">
              <a:rPr lang="en-US" sz="1400">
                <a:solidFill>
                  <a:srgbClr val="FF8000"/>
                </a:solidFill>
              </a:rPr>
              <a:pPr/>
              <a:t>30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Documentation at Multiple Levels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job files: comment lines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submit files, wrapper scripts, executables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README files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describe file purposes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define overall workflow, justifications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a document!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draw the workflow, explain the big picture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29B06E-437A-C843-BA68-E511202F745E}" type="slidenum">
              <a:rPr lang="en-US" sz="1400">
                <a:solidFill>
                  <a:srgbClr val="FF8000"/>
                </a:solidFill>
              </a:rPr>
              <a:pPr/>
              <a:t>31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5427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3C7E7-F9B2-E942-BDF6-BAC0A2C3AF23}" type="slidenum">
              <a:rPr lang="en-US" sz="1400">
                <a:solidFill>
                  <a:srgbClr val="FF8000"/>
                </a:solidFill>
              </a:rPr>
              <a:pPr/>
              <a:t>32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Research </a:t>
            </a:r>
            <a:r>
              <a:rPr lang="en-US" dirty="0"/>
              <a:t>D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goal: getting the research done</a:t>
            </a:r>
          </a:p>
          <a:p>
            <a:r>
              <a:rPr lang="en-US" dirty="0" smtClean="0"/>
              <a:t>Hopefully you now have the tools to get the most out of: </a:t>
            </a:r>
          </a:p>
          <a:p>
            <a:pPr lvl="1"/>
            <a:r>
              <a:rPr lang="en-US" b="1" dirty="0" smtClean="0"/>
              <a:t>Computing</a:t>
            </a:r>
            <a:r>
              <a:rPr lang="en-US" dirty="0" smtClean="0"/>
              <a:t>: which approach and set of resources suit your problem? </a:t>
            </a:r>
          </a:p>
          <a:p>
            <a:pPr lvl="1"/>
            <a:r>
              <a:rPr lang="en-US" b="1" dirty="0" smtClean="0"/>
              <a:t>High Throughput computing</a:t>
            </a:r>
            <a:r>
              <a:rPr lang="en-US" dirty="0" smtClean="0"/>
              <a:t>: optimize throughput, use portable data and software</a:t>
            </a:r>
          </a:p>
          <a:p>
            <a:pPr lvl="1"/>
            <a:r>
              <a:rPr lang="en-US" b="1" dirty="0" smtClean="0"/>
              <a:t>Workflows</a:t>
            </a:r>
            <a:r>
              <a:rPr lang="en-US" dirty="0" smtClean="0"/>
              <a:t>: test, automate and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68268-2FA2-DC40-A370-AE446C23F3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6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Now: Exercises 2.1 (2.2 Bonus)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Lunch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Discovery Tour +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Group Photo</a:t>
            </a:r>
            <a:endParaRPr lang="en-US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HTC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Showcase!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FB9F25-3BD4-9A4D-8D32-4F4F9F2E1C3E}" type="slidenum">
              <a:rPr lang="en-US" sz="1400">
                <a:solidFill>
                  <a:srgbClr val="FF8000"/>
                </a:solidFill>
              </a:rPr>
              <a:pPr/>
              <a:t>34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Get Here …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D5CC3-1C5D-D343-A22D-52C44A2E7A51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(special transfer)</a:t>
            </a:r>
          </a:p>
          <a:p>
            <a:pPr algn="ctr">
              <a:buFontTx/>
              <a:buNone/>
              <a:defRPr/>
            </a:pPr>
            <a:r>
              <a:rPr lang="en-US" dirty="0"/>
              <a:t>file prep and split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(POST-RETRY)</a:t>
            </a:r>
          </a:p>
        </p:txBody>
      </p:sp>
      <p:sp>
        <p:nvSpPr>
          <p:cNvPr id="17413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4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transform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7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851525" y="1511300"/>
            <a:ext cx="2284413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1 GB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2 GB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1.5 hours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349567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100 MB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500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40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6084888" y="521652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300 MB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1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15 min</a:t>
            </a:r>
          </a:p>
        </p:txBody>
      </p:sp>
      <p:sp>
        <p:nvSpPr>
          <p:cNvPr id="17426" name="Rectangle 3"/>
          <p:cNvSpPr>
            <a:spLocks noChangeArrowheads="1"/>
          </p:cNvSpPr>
          <p:nvPr/>
        </p:nvSpPr>
        <p:spPr bwMode="auto">
          <a:xfrm>
            <a:off x="4243388" y="47736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(PRE)</a:t>
            </a:r>
          </a:p>
        </p:txBody>
      </p:sp>
      <p:sp>
        <p:nvSpPr>
          <p:cNvPr id="17427" name="Rectangle 22"/>
          <p:cNvSpPr>
            <a:spLocks noChangeArrowheads="1"/>
          </p:cNvSpPr>
          <p:nvPr/>
        </p:nvSpPr>
        <p:spPr bwMode="auto">
          <a:xfrm>
            <a:off x="5481638" y="4524375"/>
            <a:ext cx="199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1936750" y="4532313"/>
            <a:ext cx="198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Start Here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1BFFA-E224-D54B-B723-5CCF08C64686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436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sp>
        <p:nvSpPr>
          <p:cNvPr id="18438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Add a Step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B3101-577D-3F4E-9788-02A4D03B2E87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9460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9461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64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9466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9467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Another Step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AE8FD-471B-124D-A0EB-3188A9052BBD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 prep conditions and/or split data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20485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20486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89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This?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CC9607-58D1-4F47-BFEF-9D14C73A0388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11150" y="3173413"/>
            <a:ext cx="1824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800" b="1">
                <a:solidFill>
                  <a:schemeClr val="accent1"/>
                </a:solidFill>
              </a:rPr>
              <a:t>DATA</a:t>
            </a:r>
          </a:p>
        </p:txBody>
      </p:sp>
      <p:grpSp>
        <p:nvGrpSpPr>
          <p:cNvPr id="21510" name="Group 2"/>
          <p:cNvGrpSpPr>
            <a:grpSpLocks/>
          </p:cNvGrpSpPr>
          <p:nvPr/>
        </p:nvGrpSpPr>
        <p:grpSpPr bwMode="auto">
          <a:xfrm>
            <a:off x="2733675" y="2638425"/>
            <a:ext cx="1746250" cy="1947863"/>
            <a:chOff x="3332755" y="2568004"/>
            <a:chExt cx="2576557" cy="2459726"/>
          </a:xfrm>
        </p:grpSpPr>
        <p:sp>
          <p:nvSpPr>
            <p:cNvPr id="21515" name="Rounded Rectangle 18"/>
            <p:cNvSpPr>
              <a:spLocks noChangeArrowheads="1"/>
            </p:cNvSpPr>
            <p:nvPr/>
          </p:nvSpPr>
          <p:spPr bwMode="auto">
            <a:xfrm>
              <a:off x="4916310" y="3464414"/>
              <a:ext cx="993002" cy="62481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buFontTx/>
                <a:buNone/>
              </a:pPr>
              <a:endParaRPr lang="en-US" sz="2000"/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3923021" y="2568004"/>
              <a:ext cx="1255486" cy="49916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FontTx/>
                <a:buNone/>
                <a:defRPr/>
              </a:pPr>
              <a:r>
                <a:rPr lang="en-US" dirty="0"/>
                <a:t> </a:t>
              </a:r>
            </a:p>
            <a:p>
              <a:pPr algn="ctr">
                <a:buFontTx/>
                <a:buNone/>
                <a:defRPr/>
              </a:pPr>
              <a:r>
                <a:rPr lang="en-US" sz="2000" dirty="0"/>
                <a:t> </a:t>
              </a:r>
            </a:p>
          </p:txBody>
        </p:sp>
        <p:sp>
          <p:nvSpPr>
            <p:cNvPr id="21517" name="Rounded Rectangle 6"/>
            <p:cNvSpPr>
              <a:spLocks noChangeArrowheads="1"/>
            </p:cNvSpPr>
            <p:nvPr/>
          </p:nvSpPr>
          <p:spPr bwMode="auto">
            <a:xfrm>
              <a:off x="3332755" y="3461014"/>
              <a:ext cx="856665" cy="6239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buFontTx/>
                <a:buNone/>
              </a:pPr>
              <a:endParaRPr lang="en-US" sz="2000"/>
            </a:p>
          </p:txBody>
        </p:sp>
        <p:sp>
          <p:nvSpPr>
            <p:cNvPr id="21518" name="Rounded Rectangle 8"/>
            <p:cNvSpPr>
              <a:spLocks noChangeArrowheads="1"/>
            </p:cNvSpPr>
            <p:nvPr/>
          </p:nvSpPr>
          <p:spPr bwMode="auto">
            <a:xfrm>
              <a:off x="3930598" y="4402914"/>
              <a:ext cx="1262761" cy="624816"/>
            </a:xfrm>
            <a:prstGeom prst="roundRect">
              <a:avLst>
                <a:gd name="adj" fmla="val 16667"/>
              </a:avLst>
            </a:prstGeom>
            <a:solidFill>
              <a:srgbClr val="489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buFontTx/>
                <a:buNone/>
              </a:pPr>
              <a:endParaRPr lang="en-US" sz="2000"/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4159596" y="3253600"/>
              <a:ext cx="789363" cy="629465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FontTx/>
                <a:buNone/>
                <a:defRPr/>
              </a:pPr>
              <a:endParaRPr lang="en-US" sz="8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4550764" y="3139334"/>
              <a:ext cx="459096" cy="364849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521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4085891" y="3139679"/>
              <a:ext cx="465151" cy="35533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101037" y="4063485"/>
              <a:ext cx="288107" cy="326761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523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4728208" y="4054377"/>
              <a:ext cx="266113" cy="34428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4284929" y="3139679"/>
              <a:ext cx="266113" cy="44119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Straight Arrow Connector 15"/>
            <p:cNvCxnSpPr>
              <a:cxnSpLocks noChangeShapeType="1"/>
            </p:cNvCxnSpPr>
            <p:nvPr/>
          </p:nvCxnSpPr>
          <p:spPr bwMode="auto">
            <a:xfrm>
              <a:off x="4551042" y="3139679"/>
              <a:ext cx="258093" cy="44119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Straight Arrow Connector 16"/>
            <p:cNvCxnSpPr>
              <a:cxnSpLocks noChangeShapeType="1"/>
            </p:cNvCxnSpPr>
            <p:nvPr/>
          </p:nvCxnSpPr>
          <p:spPr bwMode="auto">
            <a:xfrm>
              <a:off x="4551042" y="3139679"/>
              <a:ext cx="0" cy="4675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Rectangle 3"/>
            <p:cNvSpPr>
              <a:spLocks noChangeArrowheads="1"/>
            </p:cNvSpPr>
            <p:nvPr/>
          </p:nvSpPr>
          <p:spPr bwMode="auto">
            <a:xfrm>
              <a:off x="4518963" y="4200592"/>
              <a:ext cx="84573" cy="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2000"/>
                <a:t> </a:t>
              </a:r>
            </a:p>
          </p:txBody>
        </p:sp>
        <p:sp>
          <p:nvSpPr>
            <p:cNvPr id="21528" name="Rectangle 22"/>
            <p:cNvSpPr>
              <a:spLocks noChangeArrowheads="1"/>
            </p:cNvSpPr>
            <p:nvPr/>
          </p:nvSpPr>
          <p:spPr bwMode="auto">
            <a:xfrm>
              <a:off x="5342090" y="4067128"/>
              <a:ext cx="84573" cy="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2000"/>
                <a:t> </a:t>
              </a:r>
            </a:p>
          </p:txBody>
        </p:sp>
        <p:sp>
          <p:nvSpPr>
            <p:cNvPr id="21529" name="Rectangle 23"/>
            <p:cNvSpPr>
              <a:spLocks noChangeArrowheads="1"/>
            </p:cNvSpPr>
            <p:nvPr/>
          </p:nvSpPr>
          <p:spPr bwMode="auto">
            <a:xfrm>
              <a:off x="3713333" y="4071379"/>
              <a:ext cx="85302" cy="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2000"/>
                <a:t> </a:t>
              </a:r>
            </a:p>
          </p:txBody>
        </p:sp>
      </p:grp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5084763" y="2814638"/>
            <a:ext cx="1089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9600" b="1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5" name="Straight Arrow Connector 4"/>
          <p:cNvCxnSpPr>
            <a:stCxn id="21507" idx="3"/>
            <a:endCxn id="21517" idx="1"/>
          </p:cNvCxnSpPr>
          <p:nvPr/>
        </p:nvCxnSpPr>
        <p:spPr bwMode="auto">
          <a:xfrm>
            <a:off x="2135188" y="3589338"/>
            <a:ext cx="598487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515" idx="3"/>
            <a:endCxn id="21511" idx="1"/>
          </p:cNvCxnSpPr>
          <p:nvPr/>
        </p:nvCxnSpPr>
        <p:spPr bwMode="auto">
          <a:xfrm>
            <a:off x="4479925" y="3595688"/>
            <a:ext cx="604838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21510"/>
          <p:cNvCxnSpPr>
            <a:stCxn id="21511" idx="3"/>
          </p:cNvCxnSpPr>
          <p:nvPr/>
        </p:nvCxnSpPr>
        <p:spPr bwMode="auto">
          <a:xfrm flipV="1">
            <a:off x="6173788" y="3594100"/>
            <a:ext cx="519112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Nobel_Pri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83" y="2709575"/>
            <a:ext cx="1681043" cy="165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Make it work 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6CCC86-ED3D-E14C-A23B-54736D1A9220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OSG-Summer-School-Template.pot</Template>
  <TotalTime>17149</TotalTime>
  <Words>1502</Words>
  <Application>Microsoft Macintosh PowerPoint</Application>
  <PresentationFormat>On-screen Show (4:3)</PresentationFormat>
  <Paragraphs>321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OSG-Summer-School-Template</vt:lpstr>
      <vt:lpstr>Workflows: from Development to Automated Production Friday morning, 10:30 am </vt:lpstr>
      <vt:lpstr>Or, Getting the most out of workflows, part 2</vt:lpstr>
      <vt:lpstr>Building a Good Workflow</vt:lpstr>
      <vt:lpstr>To Get Here …</vt:lpstr>
      <vt:lpstr>Start Here</vt:lpstr>
      <vt:lpstr>Add a Step</vt:lpstr>
      <vt:lpstr>And Another Step</vt:lpstr>
      <vt:lpstr>End Up With This?</vt:lpstr>
      <vt:lpstr>Building a Good Workflow</vt:lpstr>
      <vt:lpstr>Scaling Workflows</vt:lpstr>
      <vt:lpstr>Scaling Up: OSG Rules of Thumb</vt:lpstr>
      <vt:lpstr>Testing, Testing, 1-2-3 …</vt:lpstr>
      <vt:lpstr>Scaling Up - Things to Think About</vt:lpstr>
      <vt:lpstr>Solutions for More Jobs</vt:lpstr>
      <vt:lpstr>Solutions for Larger Files</vt:lpstr>
      <vt:lpstr>Self-Checkpointing</vt:lpstr>
      <vt:lpstr>Building a Good Workflow</vt:lpstr>
      <vt:lpstr>Robust Workflows</vt:lpstr>
      <vt:lpstr>Make It Run Everywhere</vt:lpstr>
      <vt:lpstr>The Spectrum</vt:lpstr>
      <vt:lpstr>Make It Work Everytime</vt:lpstr>
      <vt:lpstr>Performance Surprises </vt:lpstr>
      <vt:lpstr>Error Checks Are Essential</vt:lpstr>
      <vt:lpstr>Handling Failures</vt:lpstr>
      <vt:lpstr>Make It Run(-able) for Someone Else</vt:lpstr>
      <vt:lpstr>Building a Good Workflow</vt:lpstr>
      <vt:lpstr>Automate All The Things?</vt:lpstr>
      <vt:lpstr>Automation Trade-offs</vt:lpstr>
      <vt:lpstr>Make It Work Unattended </vt:lpstr>
      <vt:lpstr>Building a Good Workflow</vt:lpstr>
      <vt:lpstr>Documentation at Multiple Levels</vt:lpstr>
      <vt:lpstr>parting thoughts</vt:lpstr>
      <vt:lpstr>Getting Research Done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211</cp:revision>
  <cp:lastPrinted>2007-02-13T22:42:37Z</cp:lastPrinted>
  <dcterms:created xsi:type="dcterms:W3CDTF">2010-07-18T15:11:48Z</dcterms:created>
  <dcterms:modified xsi:type="dcterms:W3CDTF">2018-07-13T01:16:42Z</dcterms:modified>
</cp:coreProperties>
</file>