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5" r:id="rId3"/>
    <p:sldId id="263" r:id="rId4"/>
    <p:sldId id="310" r:id="rId5"/>
    <p:sldId id="315" r:id="rId6"/>
    <p:sldId id="313" r:id="rId7"/>
    <p:sldId id="316" r:id="rId8"/>
    <p:sldId id="336" r:id="rId9"/>
    <p:sldId id="272" r:id="rId10"/>
    <p:sldId id="301" r:id="rId11"/>
    <p:sldId id="271" r:id="rId12"/>
    <p:sldId id="335" r:id="rId13"/>
    <p:sldId id="329" r:id="rId14"/>
    <p:sldId id="269" r:id="rId15"/>
    <p:sldId id="270" r:id="rId16"/>
    <p:sldId id="332" r:id="rId17"/>
    <p:sldId id="330" r:id="rId18"/>
    <p:sldId id="333" r:id="rId19"/>
    <p:sldId id="334" r:id="rId20"/>
    <p:sldId id="276" r:id="rId21"/>
    <p:sldId id="277" r:id="rId22"/>
    <p:sldId id="317" r:id="rId23"/>
    <p:sldId id="360" r:id="rId24"/>
    <p:sldId id="361" r:id="rId25"/>
    <p:sldId id="357" r:id="rId26"/>
    <p:sldId id="282" r:id="rId27"/>
    <p:sldId id="338" r:id="rId28"/>
    <p:sldId id="305" r:id="rId29"/>
    <p:sldId id="285" r:id="rId30"/>
    <p:sldId id="340" r:id="rId31"/>
    <p:sldId id="318" r:id="rId32"/>
    <p:sldId id="287" r:id="rId33"/>
    <p:sldId id="288" r:id="rId34"/>
    <p:sldId id="290" r:id="rId35"/>
    <p:sldId id="321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294" r:id="rId45"/>
    <p:sldId id="295" r:id="rId46"/>
    <p:sldId id="297" r:id="rId47"/>
  </p:sldIdLst>
  <p:sldSz cx="9144000" cy="5143500" type="screen16x9"/>
  <p:notesSz cx="10058400" cy="7772400"/>
  <p:defaultTextStyle>
    <a:defPPr>
      <a:defRPr lang="en-US"/>
    </a:defPPr>
    <a:lvl1pPr marL="0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261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522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783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045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306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567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3827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089" algn="l" defTabSz="7325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4DF"/>
    <a:srgbClr val="FAE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4" autoAdjust="0"/>
    <p:restoredTop sz="94329" autoAdjust="0"/>
  </p:normalViewPr>
  <p:slideViewPr>
    <p:cSldViewPr>
      <p:cViewPr varScale="1">
        <p:scale>
          <a:sx n="106" d="100"/>
          <a:sy n="106" d="100"/>
        </p:scale>
        <p:origin x="184" y="176"/>
      </p:cViewPr>
      <p:guideLst>
        <p:guide orient="horz" pos="1906"/>
        <p:guide pos="1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8E7E-9231-EE4D-BFDE-DE812827A51B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D91B-2B9F-1340-BDB7-DF8BD264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EFC0-AD85-7345-87BA-F270C95DE262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82613"/>
            <a:ext cx="51816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29DA-6B9F-8B4E-B5B7-32194E71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6261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2522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8783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5045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31306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567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3827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089" algn="l" defTabSz="3662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1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7" indent="0">
              <a:buNone/>
              <a:defRPr sz="1800"/>
            </a:lvl2pPr>
            <a:lvl3pPr marL="914093" indent="0">
              <a:buNone/>
              <a:defRPr sz="1600"/>
            </a:lvl3pPr>
            <a:lvl4pPr marL="1371141" indent="0">
              <a:buNone/>
              <a:defRPr sz="1400"/>
            </a:lvl4pPr>
            <a:lvl5pPr marL="1828188" indent="0">
              <a:buNone/>
              <a:defRPr sz="1400"/>
            </a:lvl5pPr>
            <a:lvl6pPr marL="2285235" indent="0">
              <a:buNone/>
              <a:defRPr sz="1400"/>
            </a:lvl6pPr>
            <a:lvl7pPr marL="2742282" indent="0">
              <a:buNone/>
              <a:defRPr sz="1400"/>
            </a:lvl7pPr>
            <a:lvl8pPr marL="3199329" indent="0">
              <a:buNone/>
              <a:defRPr sz="1400"/>
            </a:lvl8pPr>
            <a:lvl9pPr marL="365637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3" indent="0">
              <a:buNone/>
              <a:defRPr sz="1800" b="1"/>
            </a:lvl3pPr>
            <a:lvl4pPr marL="1371141" indent="0">
              <a:buNone/>
              <a:defRPr sz="1600" b="1"/>
            </a:lvl4pPr>
            <a:lvl5pPr marL="1828188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2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3" indent="0">
              <a:buNone/>
              <a:defRPr sz="1800" b="1"/>
            </a:lvl3pPr>
            <a:lvl4pPr marL="1371141" indent="0">
              <a:buNone/>
              <a:defRPr sz="1600" b="1"/>
            </a:lvl4pPr>
            <a:lvl5pPr marL="1828188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2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3" indent="0">
              <a:buNone/>
              <a:defRPr sz="1000"/>
            </a:lvl3pPr>
            <a:lvl4pPr marL="1371141" indent="0">
              <a:buNone/>
              <a:defRPr sz="900"/>
            </a:lvl4pPr>
            <a:lvl5pPr marL="1828188" indent="0">
              <a:buNone/>
              <a:defRPr sz="900"/>
            </a:lvl5pPr>
            <a:lvl6pPr marL="2285235" indent="0">
              <a:buNone/>
              <a:defRPr sz="900"/>
            </a:lvl6pPr>
            <a:lvl7pPr marL="2742282" indent="0">
              <a:buNone/>
              <a:defRPr sz="900"/>
            </a:lvl7pPr>
            <a:lvl8pPr marL="3199329" indent="0">
              <a:buNone/>
              <a:defRPr sz="900"/>
            </a:lvl8pPr>
            <a:lvl9pPr marL="36563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3" indent="0">
              <a:buNone/>
              <a:defRPr sz="2400"/>
            </a:lvl3pPr>
            <a:lvl4pPr marL="1371141" indent="0">
              <a:buNone/>
              <a:defRPr sz="2000"/>
            </a:lvl4pPr>
            <a:lvl5pPr marL="1828188" indent="0">
              <a:buNone/>
              <a:defRPr sz="2000"/>
            </a:lvl5pPr>
            <a:lvl6pPr marL="2285235" indent="0">
              <a:buNone/>
              <a:defRPr sz="2000"/>
            </a:lvl6pPr>
            <a:lvl7pPr marL="2742282" indent="0">
              <a:buNone/>
              <a:defRPr sz="2000"/>
            </a:lvl7pPr>
            <a:lvl8pPr marL="3199329" indent="0">
              <a:buNone/>
              <a:defRPr sz="2000"/>
            </a:lvl8pPr>
            <a:lvl9pPr marL="365637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3" indent="0">
              <a:buNone/>
              <a:defRPr sz="1000"/>
            </a:lvl3pPr>
            <a:lvl4pPr marL="1371141" indent="0">
              <a:buNone/>
              <a:defRPr sz="900"/>
            </a:lvl4pPr>
            <a:lvl5pPr marL="1828188" indent="0">
              <a:buNone/>
              <a:defRPr sz="900"/>
            </a:lvl5pPr>
            <a:lvl6pPr marL="2285235" indent="0">
              <a:buNone/>
              <a:defRPr sz="900"/>
            </a:lvl6pPr>
            <a:lvl7pPr marL="2742282" indent="0">
              <a:buNone/>
              <a:defRPr sz="900"/>
            </a:lvl7pPr>
            <a:lvl8pPr marL="3199329" indent="0">
              <a:buNone/>
              <a:defRPr sz="900"/>
            </a:lvl8pPr>
            <a:lvl9pPr marL="36563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Summer School 2019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5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9" tIns="45710" rIns="91419" bIns="4571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95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187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28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375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821" indent="-342821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77" indent="-28568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735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829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922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017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110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8204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5298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2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5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0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3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7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2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manual/v8.5/condor_q.html" TargetMode="External"/><Relationship Id="rId2" Type="http://schemas.openxmlformats.org/officeDocument/2006/relationships/hyperlink" Target="http://research.cs.wisc.edu/htcondor/manual/v8.5/condor_submit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High Throughput Computing and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Monday AM, Lecture 1</a:t>
            </a:r>
          </a:p>
          <a:p>
            <a:r>
              <a:rPr lang="en-US" dirty="0"/>
              <a:t>Lauren Michael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persizedmeals.com/food/images/articles/20061009-Worlds_Largest_Birthday_Cak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2550"/>
            <a:ext cx="5093403" cy="2930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</a:t>
            </a:r>
            <a:r>
              <a:rPr lang="en-US" dirty="0" err="1"/>
              <a:t>vs</a:t>
            </a:r>
            <a:r>
              <a:rPr lang="en-US" dirty="0"/>
              <a:t> HTC: An Analogy</a:t>
            </a:r>
          </a:p>
        </p:txBody>
      </p:sp>
      <p:pic>
        <p:nvPicPr>
          <p:cNvPr id="11" name="Picture 10" descr="cake_wideweb__430x2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38350"/>
            <a:ext cx="2635028" cy="175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3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8100"/>
            <a:ext cx="8229600" cy="857250"/>
          </a:xfrm>
        </p:spPr>
        <p:txBody>
          <a:bodyPr/>
          <a:lstStyle/>
          <a:p>
            <a:r>
              <a:rPr lang="en-US" sz="3200" dirty="0"/>
              <a:t>High </a:t>
            </a:r>
            <a:r>
              <a:rPr lang="en-US" sz="3200" i="1" dirty="0"/>
              <a:t>Throughput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High </a:t>
            </a:r>
            <a:r>
              <a:rPr lang="en-US" sz="3200" i="1" dirty="0"/>
              <a:t>Performance</a:t>
            </a:r>
            <a:endParaRPr lang="en-US" sz="32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HTC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Focus: Large workflows of </a:t>
            </a:r>
            <a:r>
              <a:rPr lang="en-US" sz="2200" b="1" i="1" u="sng" dirty="0"/>
              <a:t>numerous</a:t>
            </a:r>
            <a:r>
              <a:rPr lang="en-US" sz="2200" u="sng" dirty="0"/>
              <a:t>,</a:t>
            </a:r>
            <a:r>
              <a:rPr lang="en-US" sz="2200" i="1" dirty="0"/>
              <a:t> </a:t>
            </a:r>
            <a:r>
              <a:rPr lang="en-US" sz="2200" b="1" i="1" u="sng" dirty="0"/>
              <a:t>relatively small</a:t>
            </a:r>
            <a:r>
              <a:rPr lang="en-US" sz="2200" dirty="0"/>
              <a:t>, and </a:t>
            </a:r>
            <a:r>
              <a:rPr lang="en-US" sz="2200" b="1" i="1" u="sng" dirty="0"/>
              <a:t>independent</a:t>
            </a:r>
            <a:r>
              <a:rPr lang="en-US" sz="2200" i="1" dirty="0"/>
              <a:t> </a:t>
            </a:r>
            <a:r>
              <a:rPr lang="en-US" sz="2200" dirty="0"/>
              <a:t>compute tasks</a:t>
            </a:r>
          </a:p>
          <a:p>
            <a:r>
              <a:rPr lang="en-US" sz="2200" dirty="0"/>
              <a:t>More important: maximized number of running tasks</a:t>
            </a:r>
          </a:p>
          <a:p>
            <a:r>
              <a:rPr lang="en-US" sz="2200" dirty="0"/>
              <a:t>Less important: CPU speed, homogeneity</a:t>
            </a:r>
          </a:p>
          <a:p>
            <a:endParaRPr lang="en-US" sz="22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HPC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79872" cy="2963466"/>
          </a:xfrm>
        </p:spPr>
        <p:txBody>
          <a:bodyPr/>
          <a:lstStyle/>
          <a:p>
            <a:r>
              <a:rPr lang="en-US" dirty="0"/>
              <a:t>Focus: Large workflows of </a:t>
            </a:r>
            <a:r>
              <a:rPr lang="en-US" b="1" i="1" u="sng" dirty="0"/>
              <a:t>highly-interdependent</a:t>
            </a:r>
            <a:r>
              <a:rPr lang="en-US" i="1" dirty="0"/>
              <a:t> </a:t>
            </a:r>
            <a:r>
              <a:rPr lang="en-US" dirty="0"/>
              <a:t>sub-tasks</a:t>
            </a:r>
          </a:p>
          <a:p>
            <a:r>
              <a:rPr lang="en-US" dirty="0"/>
              <a:t>More important: persistent access to the </a:t>
            </a:r>
            <a:r>
              <a:rPr lang="en-US" i="1" dirty="0"/>
              <a:t>fastest</a:t>
            </a:r>
            <a:r>
              <a:rPr lang="en-US" dirty="0"/>
              <a:t> cores, CPU homogeneity, special coding, shared filesystems, fast networks</a:t>
            </a:r>
          </a:p>
          <a:p>
            <a:pPr lvl="1"/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29984-A4AE-D543-90B6-CBFD41404E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44" y="2952750"/>
            <a:ext cx="1984156" cy="1435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508" y="2569709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text analysis </a:t>
            </a:r>
            <a:r>
              <a:rPr lang="en-US" b="1" dirty="0">
                <a:solidFill>
                  <a:schemeClr val="tx2"/>
                </a:solidFill>
              </a:rPr>
              <a:t>(most genomics </a:t>
            </a:r>
            <a:r>
              <a:rPr lang="mr-IN" b="1" dirty="0">
                <a:solidFill>
                  <a:schemeClr val="tx2"/>
                </a:solidFill>
              </a:rPr>
              <a:t>…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4755" y="26903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parameter sweeps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32435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statistical model optimization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(MCMC, numerical methods, etc.)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9341" y="261620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multi-start simulations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6987" y="4430815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multi-image and </a:t>
            </a:r>
          </a:p>
          <a:p>
            <a:pPr algn="ctr"/>
            <a:r>
              <a:rPr lang="en-US" sz="1800" b="1">
                <a:solidFill>
                  <a:schemeClr val="tx2"/>
                </a:solidFill>
              </a:rPr>
              <a:t>multi-sample </a:t>
            </a:r>
            <a:r>
              <a:rPr lang="en-US" sz="1800" b="1" dirty="0">
                <a:solidFill>
                  <a:schemeClr val="tx2"/>
                </a:solidFill>
              </a:rPr>
              <a:t>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15" y="3105150"/>
            <a:ext cx="1773885" cy="1352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7" y="1276350"/>
            <a:ext cx="2759963" cy="1253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123950"/>
            <a:ext cx="1666286" cy="1492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32222"/>
          <a:stretch/>
        </p:blipFill>
        <p:spPr>
          <a:xfrm>
            <a:off x="3900955" y="1116993"/>
            <a:ext cx="195162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research HTC-able?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Can it be broken into relatively numerous, independent pieces?</a:t>
            </a:r>
          </a:p>
          <a:p>
            <a:endParaRPr lang="en-US" sz="2800" dirty="0"/>
          </a:p>
          <a:p>
            <a:r>
              <a:rPr lang="en-US" sz="2800" i="1" dirty="0"/>
              <a:t>Think about your research! Can you think of a good high throughput candidate task? Talk to your neighbor!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29984-A4AE-D543-90B6-CBFD41404E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Challenge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33400" y="1266825"/>
            <a:ext cx="7950201" cy="3514725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You need to process 48 brain images for each of 168 patients. </a:t>
            </a:r>
            <a:r>
              <a:rPr lang="en-US" sz="2400" b="1" dirty="0"/>
              <a:t>Each image </a:t>
            </a:r>
            <a:r>
              <a:rPr lang="en-US" sz="2400" b="1" u="sng" dirty="0"/>
              <a:t>takes ~1 hour of compute time</a:t>
            </a:r>
            <a:r>
              <a:rPr lang="en-US" sz="2400" b="1" dirty="0"/>
              <a:t>.</a:t>
            </a:r>
          </a:p>
          <a:p>
            <a:pPr marL="0" indent="0" algn="ctr">
              <a:buNone/>
            </a:pPr>
            <a:endParaRPr lang="is-IS" sz="2400" dirty="0"/>
          </a:p>
          <a:p>
            <a:pPr marL="0" indent="0" algn="ctr">
              <a:buNone/>
            </a:pPr>
            <a:r>
              <a:rPr lang="is-IS" sz="2400" b="1" dirty="0"/>
              <a:t>168 patients x 48 images = ~8000 tasks = ~8000 hrs</a:t>
            </a:r>
          </a:p>
          <a:p>
            <a:pPr marL="0" indent="0" algn="ctr">
              <a:buNone/>
            </a:pPr>
            <a:endParaRPr lang="is-IS" sz="2400" dirty="0"/>
          </a:p>
          <a:p>
            <a:pPr marL="0" indent="0" algn="ctr">
              <a:buNone/>
            </a:pPr>
            <a:r>
              <a:rPr lang="is-IS" sz="2400" dirty="0"/>
              <a:t>Conference is next week.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7750"/>
            <a:ext cx="1345366" cy="102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83" y="1047750"/>
            <a:ext cx="1345366" cy="102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66" y="1047749"/>
            <a:ext cx="1345366" cy="102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49" y="1047748"/>
            <a:ext cx="1345366" cy="1025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27" y="1046158"/>
            <a:ext cx="1345366" cy="1025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774700" y="1200150"/>
            <a:ext cx="7772400" cy="3314701"/>
          </a:xfrm>
        </p:spPr>
        <p:txBody>
          <a:bodyPr/>
          <a:lstStyle/>
          <a:p>
            <a:r>
              <a:rPr lang="en-US" sz="2800" dirty="0"/>
              <a:t>Use many computers, each running one instance of our program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b="1" dirty="0"/>
              <a:t>1 laptop (1 core) =&gt; 4,000 hours  =  ~½ year</a:t>
            </a:r>
          </a:p>
          <a:p>
            <a:pPr lvl="1"/>
            <a:r>
              <a:rPr lang="en-US" sz="2400" dirty="0"/>
              <a:t>1 server (~20 cores) =&gt; 500 hours  =  ~3 weeks</a:t>
            </a:r>
          </a:p>
          <a:p>
            <a:pPr lvl="1"/>
            <a:r>
              <a:rPr lang="en-US" sz="2400" dirty="0"/>
              <a:t>1 large job (400 cores) =&gt; 20 hours  =  ~1 day</a:t>
            </a:r>
          </a:p>
          <a:p>
            <a:pPr lvl="1"/>
            <a:r>
              <a:rPr lang="en-US" sz="2400" b="1" dirty="0"/>
              <a:t>A whole cluster (8,000 cores)  = ~8 hours</a:t>
            </a:r>
            <a:endParaRPr lang="is-I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Up to Scale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tasks that are </a:t>
            </a:r>
            <a:r>
              <a:rPr lang="en-US" b="1" i="1" dirty="0"/>
              <a:t>easy to break up</a:t>
            </a:r>
            <a:r>
              <a:rPr lang="en-US" dirty="0"/>
              <a:t> are </a:t>
            </a:r>
            <a:r>
              <a:rPr lang="en-US" b="1" i="1" dirty="0"/>
              <a:t>easy to scale up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To truly grow your computing capabilities, you also need a system appropriate for your computing task!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800" dirty="0"/>
              <a:t>What computing resources are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single computer?</a:t>
            </a:r>
          </a:p>
          <a:p>
            <a:r>
              <a:rPr lang="en-US" sz="2400" dirty="0"/>
              <a:t>A local cluster?</a:t>
            </a:r>
          </a:p>
          <a:p>
            <a:pPr lvl="1"/>
            <a:r>
              <a:rPr lang="en-US" sz="2000" dirty="0"/>
              <a:t>Consider: What </a:t>
            </a:r>
            <a:r>
              <a:rPr lang="en-US" sz="2000" i="1" dirty="0"/>
              <a:t>kind</a:t>
            </a:r>
            <a:r>
              <a:rPr lang="en-US" sz="2000" dirty="0"/>
              <a:t> of cluster is it? Typical clusters tuned for HPC (large MPI) jobs typically may not be best for HTC workflows! Do you need even more than that?</a:t>
            </a:r>
          </a:p>
          <a:p>
            <a:r>
              <a:rPr lang="en-US" sz="2400" dirty="0"/>
              <a:t>Open Science Grid (OSG)</a:t>
            </a:r>
          </a:p>
          <a:p>
            <a:r>
              <a:rPr lang="en-US" sz="2400" dirty="0"/>
              <a:t>Other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European Grid Infrastructure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Other national and regional grids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Commercial cloud systems (e.g. HTCondor on Amazon)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dirty="0"/>
              <a:t>Example Local Cluster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774700" y="1000126"/>
            <a:ext cx="4587520" cy="3514725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UW-Madison’s </a:t>
            </a:r>
            <a:r>
              <a:rPr lang="en-US" sz="2400" b="1" dirty="0">
                <a:solidFill>
                  <a:srgbClr val="000000"/>
                </a:solidFill>
              </a:rPr>
              <a:t>Center for High Throughput Computing (CHTC)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Recent CPU hours:</a:t>
            </a:r>
          </a:p>
          <a:p>
            <a:pPr marL="457093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~130 million </a:t>
            </a:r>
            <a:r>
              <a:rPr lang="en-US" sz="2000" dirty="0" err="1">
                <a:solidFill>
                  <a:srgbClr val="000000"/>
                </a:solidFill>
              </a:rPr>
              <a:t>hrs</a:t>
            </a:r>
            <a:r>
              <a:rPr lang="en-US" sz="2000" dirty="0">
                <a:solidFill>
                  <a:srgbClr val="000000"/>
                </a:solidFill>
              </a:rPr>
              <a:t>/year (~15k cores)</a:t>
            </a:r>
          </a:p>
          <a:p>
            <a:pPr marL="457093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~10,000 per user, per day</a:t>
            </a:r>
          </a:p>
          <a:p>
            <a:pPr marL="457093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(~400 cores in 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62220" y="1435850"/>
            <a:ext cx="3476980" cy="2893157"/>
          </a:xfrm>
          <a:prstGeom prst="roundRect">
            <a:avLst/>
          </a:prstGeom>
          <a:solidFill>
            <a:srgbClr val="C000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62220" y="1428750"/>
            <a:ext cx="347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Myriad Pro"/>
                <a:cs typeface="Myriad Pro"/>
              </a:rPr>
              <a:t>CHTC Pool</a:t>
            </a:r>
            <a:endParaRPr lang="en-US" sz="3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8296" y="2078597"/>
            <a:ext cx="161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single-core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2933640"/>
            <a:ext cx="177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multi-core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2476440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high-memory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3900" y="3467040"/>
            <a:ext cx="100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GPUs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637521"/>
            <a:ext cx="1064072" cy="1418763"/>
          </a:xfrm>
          <a:prstGeom prst="rect">
            <a:avLst/>
          </a:prstGeom>
          <a:effectLst>
            <a:glow rad="127000">
              <a:schemeClr val="bg1">
                <a:alpha val="24000"/>
              </a:schemeClr>
            </a:glow>
          </a:effectLst>
        </p:spPr>
      </p:pic>
      <p:sp>
        <p:nvSpPr>
          <p:cNvPr id="24" name="Rounded Rectangle 23"/>
          <p:cNvSpPr/>
          <p:nvPr/>
        </p:nvSpPr>
        <p:spPr>
          <a:xfrm>
            <a:off x="7199510" y="3010152"/>
            <a:ext cx="1254610" cy="11056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MPI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59820" y="4115756"/>
            <a:ext cx="1254610" cy="988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chemeClr val="bg1">
                    <a:lumMod val="85000"/>
                  </a:schemeClr>
                </a:solidFill>
              </a:rPr>
              <a:t>submit server</a:t>
            </a:r>
            <a:endParaRPr lang="en-US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4646126" y="4360334"/>
            <a:ext cx="1036934" cy="429573"/>
          </a:xfrm>
          <a:prstGeom prst="leftRightArrow">
            <a:avLst>
              <a:gd name="adj1" fmla="val 53152"/>
              <a:gd name="adj2" fmla="val 65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 Grid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381000" y="1000126"/>
            <a:ext cx="8382000" cy="3514725"/>
          </a:xfrm>
        </p:spPr>
        <p:txBody>
          <a:bodyPr/>
          <a:lstStyle/>
          <a:p>
            <a:r>
              <a:rPr lang="en-US" sz="2400" b="1" dirty="0"/>
              <a:t>HTC for Everyone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~100 contributors</a:t>
            </a:r>
          </a:p>
          <a:p>
            <a:pPr lvl="1"/>
            <a:r>
              <a:rPr lang="en-US" sz="2000" b="1" dirty="0"/>
              <a:t>Past year: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&gt;420 million jobs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&gt;1.5 billion CPU hours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&gt;200 petabytes transferred</a:t>
            </a:r>
          </a:p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r>
              <a:rPr lang="en-US" sz="2400" dirty="0"/>
              <a:t>Can submit jobs locally, they backfill across the country</a:t>
            </a:r>
            <a:br>
              <a:rPr lang="en-US" sz="2400" dirty="0"/>
            </a:br>
            <a:r>
              <a:rPr lang="en-US" sz="2400" dirty="0"/>
              <a:t>- interrupted at any time (but not too frequent)</a:t>
            </a:r>
          </a:p>
          <a:p>
            <a:r>
              <a:rPr lang="en-US" sz="2400" dirty="0"/>
              <a:t>http://</a:t>
            </a:r>
            <a:r>
              <a:rPr lang="en-US" sz="2400" dirty="0" err="1"/>
              <a:t>www.opensciencegrid.org</a:t>
            </a:r>
            <a:r>
              <a:rPr lang="en-US" sz="2400" dirty="0"/>
              <a:t>/</a:t>
            </a:r>
          </a:p>
        </p:txBody>
      </p:sp>
      <p:sp>
        <p:nvSpPr>
          <p:cNvPr id="25" name="object 17"/>
          <p:cNvSpPr/>
          <p:nvPr/>
        </p:nvSpPr>
        <p:spPr>
          <a:xfrm>
            <a:off x="4648200" y="1047750"/>
            <a:ext cx="4038600" cy="240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mr-IN" dirty="0"/>
              <a:t>–</a:t>
            </a:r>
            <a:r>
              <a:rPr lang="en-US" dirty="0"/>
              <a:t> 1.1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74700" y="1352550"/>
            <a:ext cx="7772400" cy="3162301"/>
          </a:xfrm>
        </p:spPr>
        <p:txBody>
          <a:bodyPr/>
          <a:lstStyle/>
          <a:p>
            <a:r>
              <a:rPr lang="en-US" sz="2800" dirty="0"/>
              <a:t>What is </a:t>
            </a:r>
            <a:r>
              <a:rPr lang="en-US" sz="2800" i="1" dirty="0"/>
              <a:t>high throughput computing (HTC) </a:t>
            </a:r>
            <a:r>
              <a:rPr lang="en-US" sz="2800" dirty="0"/>
              <a:t>?</a:t>
            </a:r>
            <a:endParaRPr lang="en-US" sz="2800" i="1" dirty="0"/>
          </a:p>
          <a:p>
            <a:r>
              <a:rPr lang="en-US" sz="2800" dirty="0"/>
              <a:t>How does the HTCondor job scheduler work?</a:t>
            </a:r>
          </a:p>
          <a:p>
            <a:r>
              <a:rPr lang="en-US" sz="2800" dirty="0"/>
              <a:t>How do you run jobs on an HTCondor compute system?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History and Status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09600" y="1000126"/>
            <a:ext cx="7937500" cy="3705224"/>
          </a:xfrm>
        </p:spPr>
        <p:txBody>
          <a:bodyPr/>
          <a:lstStyle/>
          <a:p>
            <a:r>
              <a:rPr lang="en-US" sz="2400" dirty="0"/>
              <a:t>History</a:t>
            </a:r>
          </a:p>
          <a:p>
            <a:pPr lvl="1"/>
            <a:r>
              <a:rPr lang="en-US" sz="2000" dirty="0"/>
              <a:t>Started in 1988 as a “cycle scavenger”</a:t>
            </a:r>
          </a:p>
          <a:p>
            <a:r>
              <a:rPr lang="en-US" sz="2400" dirty="0"/>
              <a:t>Today</a:t>
            </a:r>
          </a:p>
          <a:p>
            <a:pPr lvl="1"/>
            <a:r>
              <a:rPr lang="en-US" sz="2000" dirty="0"/>
              <a:t>Developed within the CHTC team by professional developers</a:t>
            </a:r>
          </a:p>
          <a:p>
            <a:pPr lvl="1"/>
            <a:r>
              <a:rPr lang="en-US" sz="2000" dirty="0"/>
              <a:t>Used all over the world, by:</a:t>
            </a:r>
          </a:p>
          <a:p>
            <a:pPr lvl="2"/>
            <a:r>
              <a:rPr lang="en-US" sz="1800" dirty="0" err="1"/>
              <a:t>Dreamworks</a:t>
            </a:r>
            <a:r>
              <a:rPr lang="en-US" sz="1800" dirty="0"/>
              <a:t>, Boeing, SpaceX, investment firms, </a:t>
            </a:r>
            <a:r>
              <a:rPr lang="mr-IN" sz="1800" dirty="0"/>
              <a:t>…</a:t>
            </a:r>
            <a:endParaRPr lang="en-US" sz="1800" dirty="0"/>
          </a:p>
          <a:p>
            <a:pPr lvl="2"/>
            <a:r>
              <a:rPr lang="en-US" sz="1800" dirty="0"/>
              <a:t>Campuses, national labs, Einstein/</a:t>
            </a:r>
            <a:r>
              <a:rPr lang="en-US" sz="1800" dirty="0" err="1"/>
              <a:t>Folding@Home</a:t>
            </a:r>
            <a:endParaRPr lang="en-US" sz="1800" dirty="0"/>
          </a:p>
          <a:p>
            <a:pPr lvl="2"/>
            <a:r>
              <a:rPr lang="en-US" sz="1800" b="1" dirty="0"/>
              <a:t>The Open Science Grid!!</a:t>
            </a:r>
          </a:p>
          <a:p>
            <a:r>
              <a:rPr lang="en-US" sz="2400" dirty="0" err="1"/>
              <a:t>Miron</a:t>
            </a:r>
            <a:r>
              <a:rPr lang="en-US" sz="2400" dirty="0"/>
              <a:t> </a:t>
            </a:r>
            <a:r>
              <a:rPr lang="en-US" sz="2400" dirty="0" err="1"/>
              <a:t>Livny</a:t>
            </a:r>
            <a:r>
              <a:rPr lang="en-US" sz="2400" dirty="0"/>
              <a:t>, CHTC Director and HTCondor PI</a:t>
            </a:r>
          </a:p>
          <a:p>
            <a:pPr lvl="1"/>
            <a:r>
              <a:rPr lang="en-US" sz="2000" dirty="0"/>
              <a:t>Professor, UW-Madison Computer Sciences</a:t>
            </a:r>
          </a:p>
        </p:txBody>
      </p:sp>
      <p:sp>
        <p:nvSpPr>
          <p:cNvPr id="27" name="object 21"/>
          <p:cNvSpPr/>
          <p:nvPr/>
        </p:nvSpPr>
        <p:spPr>
          <a:xfrm>
            <a:off x="7483597" y="3400424"/>
            <a:ext cx="1241304" cy="1447800"/>
          </a:xfrm>
          <a:prstGeom prst="rect">
            <a:avLst/>
          </a:prstGeom>
          <a:blipFill>
            <a:blip r:embed="rId2" cstate="print"/>
            <a:srcRect/>
            <a:stretch>
              <a:fillRect l="-13699" r="-21121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HTCondor_red_blk_not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34" y="1276350"/>
            <a:ext cx="2901587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--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99" y="1000126"/>
            <a:ext cx="7950201" cy="3514725"/>
          </a:xfrm>
        </p:spPr>
        <p:txBody>
          <a:bodyPr/>
          <a:lstStyle/>
          <a:p>
            <a:r>
              <a:rPr lang="en-US" sz="2800" dirty="0"/>
              <a:t>Submit tasks to a queue (on a </a:t>
            </a:r>
            <a:r>
              <a:rPr lang="en-US" sz="2800" b="1" i="1" u="sng" dirty="0"/>
              <a:t>submit server</a:t>
            </a:r>
            <a:r>
              <a:rPr lang="en-US" sz="2800" dirty="0"/>
              <a:t>)</a:t>
            </a:r>
          </a:p>
          <a:p>
            <a:r>
              <a:rPr lang="en-US" sz="2800" dirty="0"/>
              <a:t>HTCondor schedules them to run on computers (</a:t>
            </a:r>
            <a:r>
              <a:rPr lang="en-US" sz="2800" b="1" i="1" u="sng" dirty="0"/>
              <a:t>execute server</a:t>
            </a:r>
            <a:r>
              <a:rPr lang="en-US" sz="2800" dirty="0"/>
              <a:t>)</a:t>
            </a:r>
          </a:p>
        </p:txBody>
      </p:sp>
      <p:pic>
        <p:nvPicPr>
          <p:cNvPr id="24" name="Picture 23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19" y="2495550"/>
            <a:ext cx="1965768" cy="46461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19504" y="2589464"/>
            <a:ext cx="2524144" cy="1977225"/>
            <a:chOff x="3086855" y="4123553"/>
            <a:chExt cx="2524144" cy="1977225"/>
          </a:xfrm>
        </p:grpSpPr>
        <p:pic>
          <p:nvPicPr>
            <p:cNvPr id="26" name="Picture 25" descr="que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submit point</a:t>
              </a:r>
            </a:p>
            <a:p>
              <a:pPr algn="ctr"/>
              <a:endParaRPr lang="en-US" dirty="0">
                <a:latin typeface="Arial"/>
                <a:cs typeface="Arial"/>
              </a:endParaRP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76891" y="2571750"/>
            <a:ext cx="1344064" cy="876563"/>
            <a:chOff x="6708589" y="4275951"/>
            <a:chExt cx="1750032" cy="1141325"/>
          </a:xfrm>
        </p:grpSpPr>
        <p:pic>
          <p:nvPicPr>
            <p:cNvPr id="29" name="Picture 28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pic>
        <p:nvPicPr>
          <p:cNvPr id="31" name="Picture 30" descr="stack-of-papers-537x3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9" y="3073041"/>
            <a:ext cx="1478478" cy="96362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647536" y="3303409"/>
            <a:ext cx="1344064" cy="876563"/>
            <a:chOff x="6708589" y="4275951"/>
            <a:chExt cx="1750032" cy="1141325"/>
          </a:xfrm>
        </p:grpSpPr>
        <p:pic>
          <p:nvPicPr>
            <p:cNvPr id="33" name="Picture 32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Rectangle 33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64349" y="4091642"/>
            <a:ext cx="1344064" cy="876563"/>
            <a:chOff x="6708589" y="4275951"/>
            <a:chExt cx="1750032" cy="1141325"/>
          </a:xfrm>
        </p:grpSpPr>
        <p:pic>
          <p:nvPicPr>
            <p:cNvPr id="36" name="Picture 35" descr="person-writing460x300-scaled5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Rectangle 3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31" idx="3"/>
            <a:endCxn id="27" idx="1"/>
          </p:cNvCxnSpPr>
          <p:nvPr/>
        </p:nvCxnSpPr>
        <p:spPr>
          <a:xfrm>
            <a:off x="1602837" y="3554854"/>
            <a:ext cx="516667" cy="23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9" idx="1"/>
          </p:cNvCxnSpPr>
          <p:nvPr/>
        </p:nvCxnSpPr>
        <p:spPr>
          <a:xfrm>
            <a:off x="5967003" y="2960166"/>
            <a:ext cx="1309888" cy="498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3" idx="1"/>
          </p:cNvCxnSpPr>
          <p:nvPr/>
        </p:nvCxnSpPr>
        <p:spPr>
          <a:xfrm>
            <a:off x="5967003" y="2960166"/>
            <a:ext cx="1680533" cy="781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  <a:endCxn id="36" idx="1"/>
          </p:cNvCxnSpPr>
          <p:nvPr/>
        </p:nvCxnSpPr>
        <p:spPr>
          <a:xfrm>
            <a:off x="5967003" y="2960166"/>
            <a:ext cx="1197346" cy="15697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  <a:endCxn id="27" idx="3"/>
          </p:cNvCxnSpPr>
          <p:nvPr/>
        </p:nvCxnSpPr>
        <p:spPr>
          <a:xfrm flipH="1">
            <a:off x="4643648" y="2960166"/>
            <a:ext cx="1323355" cy="6179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</a:t>
            </a:r>
            <a:r>
              <a:rPr lang="en-US" i="1" dirty="0"/>
              <a:t>Job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33399" y="1000126"/>
            <a:ext cx="8191501" cy="3514725"/>
          </a:xfrm>
        </p:spPr>
        <p:txBody>
          <a:bodyPr/>
          <a:lstStyle/>
          <a:p>
            <a:r>
              <a:rPr lang="en-US" sz="2400" b="1" i="1" dirty="0"/>
              <a:t>Job</a:t>
            </a:r>
            <a:r>
              <a:rPr lang="en-US" sz="2400" b="1" dirty="0"/>
              <a:t>: </a:t>
            </a:r>
            <a:r>
              <a:rPr lang="en-US" sz="2400" dirty="0"/>
              <a:t>An independently-scheduled unit of computing work</a:t>
            </a:r>
            <a:endParaRPr lang="en-US" sz="2000" dirty="0"/>
          </a:p>
          <a:p>
            <a:r>
              <a:rPr lang="en-US" sz="2400" dirty="0"/>
              <a:t>Three main pieces:</a:t>
            </a:r>
          </a:p>
          <a:p>
            <a:pPr marL="457093" lvl="1" indent="0">
              <a:buNone/>
            </a:pPr>
            <a:r>
              <a:rPr lang="en-US" sz="2000" b="1" dirty="0"/>
              <a:t>Executable: </a:t>
            </a:r>
            <a:r>
              <a:rPr lang="en-US" sz="2000" dirty="0"/>
              <a:t>the script or program to run</a:t>
            </a:r>
          </a:p>
          <a:p>
            <a:pPr marL="457093" lvl="1" indent="0">
              <a:buNone/>
            </a:pPr>
            <a:r>
              <a:rPr lang="en-US" sz="2000" b="1" dirty="0"/>
              <a:t>Input: </a:t>
            </a:r>
            <a:r>
              <a:rPr lang="en-US" sz="2000" dirty="0"/>
              <a:t>any options (arguments) and/or file-based information</a:t>
            </a:r>
          </a:p>
          <a:p>
            <a:pPr marL="457093" lvl="1" indent="0">
              <a:buNone/>
            </a:pPr>
            <a:r>
              <a:rPr lang="en-US" sz="2000" b="1" dirty="0"/>
              <a:t>Output: </a:t>
            </a:r>
            <a:r>
              <a:rPr lang="en-US" sz="2000" dirty="0"/>
              <a:t>any files or screen information produced by the executable</a:t>
            </a:r>
          </a:p>
          <a:p>
            <a:r>
              <a:rPr lang="en-US" sz="2400" dirty="0"/>
              <a:t>In order to run </a:t>
            </a:r>
            <a:r>
              <a:rPr lang="en-US" sz="2400" i="1" dirty="0"/>
              <a:t>many </a:t>
            </a:r>
            <a:r>
              <a:rPr lang="en-US" sz="2400" dirty="0"/>
              <a:t>jobs, executable must run on the command-line without any graphical input from the user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mpkin-Pie-Whole-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81" y="895350"/>
            <a:ext cx="2396119" cy="10925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</a:t>
            </a:r>
            <a:r>
              <a:rPr lang="en-US" i="1" dirty="0"/>
              <a:t>Machine, Slot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774700" y="1000126"/>
            <a:ext cx="7772400" cy="3800474"/>
          </a:xfrm>
        </p:spPr>
        <p:txBody>
          <a:bodyPr/>
          <a:lstStyle/>
          <a:p>
            <a:r>
              <a:rPr lang="en-US" sz="2400" b="1" i="1" dirty="0"/>
              <a:t>Machine</a:t>
            </a:r>
            <a:endParaRPr lang="en-US" sz="2000" b="1" dirty="0"/>
          </a:p>
          <a:p>
            <a:pPr lvl="1"/>
            <a:r>
              <a:rPr lang="en-US" sz="1800" dirty="0"/>
              <a:t>A whole computer (desktop or server)</a:t>
            </a:r>
          </a:p>
          <a:p>
            <a:pPr lvl="1"/>
            <a:r>
              <a:rPr lang="en-US" sz="1800" dirty="0"/>
              <a:t>Has multiple processors (</a:t>
            </a:r>
            <a:r>
              <a:rPr lang="en-US" sz="1800" b="1" i="1" dirty="0"/>
              <a:t>CPU cores</a:t>
            </a:r>
            <a:r>
              <a:rPr lang="en-US" sz="1800" dirty="0"/>
              <a:t>), some amount of </a:t>
            </a:r>
            <a:r>
              <a:rPr lang="en-US" sz="1800" b="1" dirty="0"/>
              <a:t>memory</a:t>
            </a:r>
            <a:r>
              <a:rPr lang="en-US" sz="1800" dirty="0"/>
              <a:t>, and some amount of file space (</a:t>
            </a:r>
            <a:r>
              <a:rPr lang="en-US" sz="1800" b="1" dirty="0"/>
              <a:t>disk</a:t>
            </a:r>
            <a:r>
              <a:rPr lang="en-US" sz="1800" dirty="0"/>
              <a:t>)</a:t>
            </a:r>
          </a:p>
          <a:p>
            <a:r>
              <a:rPr lang="en-US" sz="2200" b="1" i="1" dirty="0"/>
              <a:t>Slot</a:t>
            </a:r>
            <a:endParaRPr lang="en-US" sz="2200" b="1" dirty="0"/>
          </a:p>
          <a:p>
            <a:pPr lvl="1"/>
            <a:r>
              <a:rPr lang="en-US" sz="1800" b="1" dirty="0"/>
              <a:t>an assignable unit of a machine (i.e. 1 job per slot)</a:t>
            </a:r>
          </a:p>
          <a:p>
            <a:pPr lvl="1"/>
            <a:r>
              <a:rPr lang="en-US" sz="1800" dirty="0"/>
              <a:t>most often, corresponds to one core with some memory and disk</a:t>
            </a:r>
          </a:p>
          <a:p>
            <a:pPr lvl="1"/>
            <a:r>
              <a:rPr lang="en-US" sz="1800" dirty="0"/>
              <a:t>a typical machine may have 4-40 slots</a:t>
            </a:r>
          </a:p>
          <a:p>
            <a:pPr lvl="1"/>
            <a:endParaRPr lang="en-US" sz="1800" dirty="0"/>
          </a:p>
          <a:p>
            <a:r>
              <a:rPr lang="en-US" sz="2000" dirty="0"/>
              <a:t>HTCondor can break up and create new slots, dynamically, as resources become available from completed jobs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4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261226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 a regular basis, the central manager reviews </a:t>
            </a:r>
            <a:r>
              <a:rPr lang="en-US" b="1" i="1" dirty="0"/>
              <a:t>Job</a:t>
            </a:r>
            <a:r>
              <a:rPr lang="en-US" dirty="0"/>
              <a:t> and </a:t>
            </a:r>
            <a:r>
              <a:rPr lang="en-US" b="1" i="1" dirty="0"/>
              <a:t>Machine</a:t>
            </a:r>
            <a:r>
              <a:rPr lang="en-US" dirty="0"/>
              <a:t> attributes and matches jobs to </a:t>
            </a:r>
            <a:r>
              <a:rPr lang="en-US" b="1" i="1" dirty="0"/>
              <a:t>Slots</a:t>
            </a:r>
            <a:r>
              <a:rPr lang="en-US" dirty="0"/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85900" y="3094274"/>
            <a:ext cx="1893108" cy="1482919"/>
            <a:chOff x="3086855" y="4123553"/>
            <a:chExt cx="2524144" cy="1977225"/>
          </a:xfrm>
        </p:grpSpPr>
        <p:pic>
          <p:nvPicPr>
            <p:cNvPr id="24" name="Picture 23" descr="que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925" y="4453650"/>
              <a:ext cx="2407920" cy="16062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86855" y="4123553"/>
              <a:ext cx="2524144" cy="197722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/>
                  <a:cs typeface="Arial"/>
                </a:rPr>
                <a:t>submit</a:t>
              </a:r>
            </a:p>
            <a:p>
              <a:pPr algn="ctr"/>
              <a:endParaRPr lang="en-US" sz="1600" dirty="0">
                <a:latin typeface="Arial"/>
                <a:cs typeface="Arial"/>
              </a:endParaRP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4442" y="2912241"/>
            <a:ext cx="1312524" cy="855994"/>
            <a:chOff x="6708589" y="4275951"/>
            <a:chExt cx="1750032" cy="1141325"/>
          </a:xfrm>
        </p:grpSpPr>
        <p:pic>
          <p:nvPicPr>
            <p:cNvPr id="22" name="Picture 21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2426" y="3460985"/>
            <a:ext cx="1312524" cy="855994"/>
            <a:chOff x="6708589" y="4275951"/>
            <a:chExt cx="1750032" cy="1141325"/>
          </a:xfrm>
        </p:grpSpPr>
        <p:pic>
          <p:nvPicPr>
            <p:cNvPr id="28" name="Picture 27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0035" y="4052160"/>
            <a:ext cx="1312524" cy="855994"/>
            <a:chOff x="6708589" y="4275951"/>
            <a:chExt cx="1750032" cy="1141325"/>
          </a:xfrm>
        </p:grpSpPr>
        <p:pic>
          <p:nvPicPr>
            <p:cNvPr id="31" name="Picture 30" descr="person-writing460x300-scaled5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589" y="4275951"/>
              <a:ext cx="1750032" cy="1141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6708589" y="4292026"/>
              <a:ext cx="1093261" cy="5626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execute</a:t>
              </a:r>
            </a:p>
          </p:txBody>
        </p:sp>
      </p:grpSp>
      <p:cxnSp>
        <p:nvCxnSpPr>
          <p:cNvPr id="38" name="Straight Arrow Connector 37"/>
          <p:cNvCxnSpPr>
            <a:stCxn id="4" idx="3"/>
            <a:endCxn id="22" idx="1"/>
          </p:cNvCxnSpPr>
          <p:nvPr/>
        </p:nvCxnSpPr>
        <p:spPr>
          <a:xfrm>
            <a:off x="5482766" y="3094274"/>
            <a:ext cx="691676" cy="245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28" idx="1"/>
          </p:cNvCxnSpPr>
          <p:nvPr/>
        </p:nvCxnSpPr>
        <p:spPr>
          <a:xfrm>
            <a:off x="5482766" y="3094274"/>
            <a:ext cx="969660" cy="7947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31" idx="1"/>
          </p:cNvCxnSpPr>
          <p:nvPr/>
        </p:nvCxnSpPr>
        <p:spPr>
          <a:xfrm>
            <a:off x="5482766" y="3094274"/>
            <a:ext cx="607270" cy="13858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  <a:endCxn id="13" idx="3"/>
          </p:cNvCxnSpPr>
          <p:nvPr/>
        </p:nvCxnSpPr>
        <p:spPr>
          <a:xfrm flipH="1">
            <a:off x="3379009" y="3094274"/>
            <a:ext cx="833366" cy="741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man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5" y="2603982"/>
            <a:ext cx="1270391" cy="98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3964578" y="3491125"/>
            <a:ext cx="1722122" cy="42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central manager</a:t>
            </a:r>
          </a:p>
        </p:txBody>
      </p:sp>
      <p:pic>
        <p:nvPicPr>
          <p:cNvPr id="23" name="Picture 22" descr="HTCondor_red_blk_not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74" y="2125454"/>
            <a:ext cx="1474326" cy="3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Job Submission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Example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program called “</a:t>
            </a:r>
            <a:r>
              <a:rPr lang="en-US" sz="2400" dirty="0" err="1"/>
              <a:t>compare_states</a:t>
            </a:r>
            <a:r>
              <a:rPr lang="en-US" sz="2400" dirty="0"/>
              <a:t>” (executable), which compares two data files (input) and produces a single output file.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16643" y="2287767"/>
            <a:ext cx="7154426" cy="2284235"/>
            <a:chOff x="980719" y="3841928"/>
            <a:chExt cx="7154426" cy="2284235"/>
          </a:xfrm>
        </p:grpSpPr>
        <p:sp>
          <p:nvSpPr>
            <p:cNvPr id="6" name="Rectangle 5"/>
            <p:cNvSpPr/>
            <p:nvPr/>
          </p:nvSpPr>
          <p:spPr>
            <a:xfrm>
              <a:off x="980719" y="3841928"/>
              <a:ext cx="1019902" cy="9605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latin typeface="Courier"/>
                  <a:cs typeface="Courier"/>
                </a:rPr>
                <a:t>wi.dat</a:t>
              </a:r>
              <a:endParaRPr lang="en-US" sz="1800" dirty="0">
                <a:latin typeface="Courier"/>
                <a:cs typeface="Couri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24918" y="4142340"/>
              <a:ext cx="1390694" cy="1318151"/>
            </a:xfrm>
            <a:prstGeom prst="rect">
              <a:avLst/>
            </a:prstGeom>
            <a:solidFill>
              <a:schemeClr val="bg2"/>
            </a:solidFill>
            <a:ln w="762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ourier"/>
                  <a:cs typeface="Courier"/>
                </a:rPr>
                <a:t>compare_</a:t>
              </a:r>
            </a:p>
            <a:p>
              <a:pPr algn="ctr"/>
              <a:r>
                <a:rPr lang="en-US" sz="1600" dirty="0">
                  <a:latin typeface="Courier"/>
                  <a:cs typeface="Courier"/>
                </a:rPr>
                <a:t>states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80719" y="5075851"/>
              <a:ext cx="1027604" cy="10503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latin typeface="Courier"/>
                  <a:cs typeface="Courier"/>
                </a:rPr>
                <a:t>us.dat</a:t>
              </a:r>
              <a:endParaRPr lang="en-US" sz="1800" dirty="0">
                <a:latin typeface="Courier"/>
                <a:cs typeface="Couri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47021" y="4322198"/>
              <a:ext cx="1688124" cy="934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latin typeface="Courier"/>
                  <a:cs typeface="Courier"/>
                </a:rPr>
                <a:t>wi.dat.out</a:t>
              </a:r>
              <a:endParaRPr lang="en-US" sz="1800" dirty="0">
                <a:latin typeface="Courier"/>
                <a:cs typeface="Courier"/>
              </a:endParaRPr>
            </a:p>
          </p:txBody>
        </p:sp>
        <p:cxnSp>
          <p:nvCxnSpPr>
            <p:cNvPr id="10" name="Straight Arrow Connector 9"/>
            <p:cNvCxnSpPr>
              <a:stCxn id="9" idx="3"/>
              <a:endCxn id="8" idx="1"/>
            </p:cNvCxnSpPr>
            <p:nvPr/>
          </p:nvCxnSpPr>
          <p:spPr>
            <a:xfrm flipV="1">
              <a:off x="2008323" y="4801416"/>
              <a:ext cx="1716595" cy="79959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10" idx="1"/>
            </p:cNvCxnSpPr>
            <p:nvPr/>
          </p:nvCxnSpPr>
          <p:spPr>
            <a:xfrm flipV="1">
              <a:off x="5115612" y="4789363"/>
              <a:ext cx="1331409" cy="12053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>
              <a:off x="2000621" y="4322198"/>
              <a:ext cx="1724297" cy="4792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676843" y="4290110"/>
            <a:ext cx="6045881" cy="40011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2000" b="1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wi.dat.out</a:t>
            </a:r>
            <a:endParaRPr lang="en-US" sz="1600" b="1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4371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48195" y="2951709"/>
            <a:ext cx="2050869" cy="122024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Submit file</a:t>
            </a:r>
            <a:r>
              <a:rPr lang="en-US" b="1" dirty="0"/>
              <a:t>: </a:t>
            </a:r>
            <a:r>
              <a:rPr lang="en-US" dirty="0"/>
              <a:t>communicates everything about your job(s) to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84662" y="2427575"/>
            <a:ext cx="3041830" cy="224676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executable = </a:t>
            </a:r>
            <a:r>
              <a:rPr lang="en-US" sz="1000" dirty="0" err="1">
                <a:latin typeface="Courier"/>
                <a:cs typeface="Courier"/>
              </a:rPr>
              <a:t>compare_states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arguments = </a:t>
            </a:r>
            <a:r>
              <a:rPr lang="en-US" sz="1000" dirty="0" err="1">
                <a:latin typeface="Courier"/>
                <a:cs typeface="Courier"/>
              </a:rPr>
              <a:t>wi.dat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us.dat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wi.dat.out</a:t>
            </a:r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err="1">
                <a:latin typeface="Courier"/>
                <a:cs typeface="Courier"/>
              </a:rPr>
              <a:t>transfer_input_files</a:t>
            </a:r>
            <a:r>
              <a:rPr lang="en-US" sz="1000" dirty="0">
                <a:latin typeface="Courier"/>
                <a:cs typeface="Courier"/>
              </a:rPr>
              <a:t> = </a:t>
            </a:r>
            <a:r>
              <a:rPr lang="en-US" sz="1000" dirty="0" err="1">
                <a:latin typeface="Courier"/>
                <a:cs typeface="Courier"/>
              </a:rPr>
              <a:t>us.dat</a:t>
            </a:r>
            <a:r>
              <a:rPr lang="en-US" sz="1000" dirty="0">
                <a:latin typeface="Courier"/>
                <a:cs typeface="Courier"/>
              </a:rPr>
              <a:t>, </a:t>
            </a:r>
            <a:r>
              <a:rPr lang="en-US" sz="1000" dirty="0" err="1">
                <a:latin typeface="Courier"/>
                <a:cs typeface="Courier"/>
              </a:rPr>
              <a:t>wi.dat</a:t>
            </a:r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log = </a:t>
            </a:r>
            <a:r>
              <a:rPr lang="en-US" sz="1000" dirty="0" err="1">
                <a:latin typeface="Courier"/>
                <a:cs typeface="Courier"/>
              </a:rPr>
              <a:t>job.log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output = </a:t>
            </a:r>
            <a:r>
              <a:rPr lang="en-US" sz="1000" dirty="0" err="1">
                <a:latin typeface="Courier"/>
                <a:cs typeface="Courier"/>
              </a:rPr>
              <a:t>job.out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error = </a:t>
            </a:r>
            <a:r>
              <a:rPr lang="en-US" sz="1000" dirty="0" err="1">
                <a:latin typeface="Courier"/>
                <a:cs typeface="Courier"/>
              </a:rPr>
              <a:t>job.err</a:t>
            </a:r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err="1">
                <a:latin typeface="Courier"/>
                <a:cs typeface="Courier"/>
              </a:rPr>
              <a:t>request_cpus</a:t>
            </a:r>
            <a:r>
              <a:rPr lang="en-US" sz="1000" dirty="0">
                <a:latin typeface="Courier"/>
                <a:cs typeface="Courier"/>
              </a:rPr>
              <a:t> = 1</a:t>
            </a:r>
          </a:p>
          <a:p>
            <a:r>
              <a:rPr lang="en-US" sz="1000" dirty="0" err="1">
                <a:latin typeface="Courier"/>
                <a:cs typeface="Courier"/>
              </a:rPr>
              <a:t>request_disk</a:t>
            </a:r>
            <a:r>
              <a:rPr lang="en-US" sz="1000" dirty="0">
                <a:latin typeface="Courier"/>
                <a:cs typeface="Courier"/>
              </a:rPr>
              <a:t> = 20MB</a:t>
            </a:r>
          </a:p>
          <a:p>
            <a:r>
              <a:rPr lang="en-US" sz="1000" dirty="0" err="1">
                <a:latin typeface="Courier"/>
                <a:cs typeface="Courier"/>
              </a:rPr>
              <a:t>request_memory</a:t>
            </a:r>
            <a:r>
              <a:rPr lang="en-US" sz="1000" dirty="0">
                <a:latin typeface="Courier"/>
                <a:cs typeface="Courier"/>
              </a:rPr>
              <a:t> = 20MB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queue 1</a:t>
            </a:r>
          </a:p>
        </p:txBody>
      </p:sp>
      <p:pic>
        <p:nvPicPr>
          <p:cNvPr id="13" name="Picture 12" descr="HTCondor_red_blk_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91" y="3310970"/>
            <a:ext cx="2254709" cy="47998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5926492" y="3550960"/>
            <a:ext cx="6579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5728" y="3338247"/>
            <a:ext cx="187371" cy="1795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39876" y="3394415"/>
            <a:ext cx="255490" cy="246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728" y="3568954"/>
            <a:ext cx="188785" cy="196378"/>
          </a:xfrm>
          <a:prstGeom prst="rect">
            <a:avLst/>
          </a:prstGeom>
          <a:solidFill>
            <a:srgbClr val="9998FF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9966" y="3428043"/>
            <a:ext cx="310132" cy="174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n>
                <a:solidFill>
                  <a:srgbClr val="008000"/>
                </a:solidFill>
              </a:ln>
              <a:solidFill>
                <a:srgbClr val="CCFFCC"/>
              </a:solidFill>
              <a:latin typeface="Courier"/>
              <a:cs typeface="Courier"/>
            </a:endParaRPr>
          </a:p>
        </p:txBody>
      </p:sp>
      <p:cxnSp>
        <p:nvCxnSpPr>
          <p:cNvPr id="22" name="Straight Arrow Connector 21"/>
          <p:cNvCxnSpPr>
            <a:stCxn id="20" idx="3"/>
            <a:endCxn id="19" idx="1"/>
          </p:cNvCxnSpPr>
          <p:nvPr/>
        </p:nvCxnSpPr>
        <p:spPr>
          <a:xfrm flipV="1">
            <a:off x="824513" y="3510168"/>
            <a:ext cx="315363" cy="164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1395366" y="3515277"/>
            <a:ext cx="244600" cy="247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>
            <a:off x="823099" y="3423564"/>
            <a:ext cx="316777" cy="985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  <a:endCxn id="12" idx="1"/>
          </p:cNvCxnSpPr>
          <p:nvPr/>
        </p:nvCxnSpPr>
        <p:spPr>
          <a:xfrm flipV="1">
            <a:off x="2297355" y="3550960"/>
            <a:ext cx="587307" cy="10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7189" y="1058690"/>
            <a:ext cx="42910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Submit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Work hard</a:t>
            </a:r>
          </a:p>
          <a:p>
            <a:r>
              <a:rPr lang="en-US" sz="2800" dirty="0"/>
              <a:t>Ask questions!</a:t>
            </a:r>
          </a:p>
          <a:p>
            <a:pPr marL="457093" lvl="1" indent="0">
              <a:buNone/>
            </a:pPr>
            <a:r>
              <a:rPr lang="is-IS" sz="2400" dirty="0"/>
              <a:t>…during lectures</a:t>
            </a:r>
          </a:p>
          <a:p>
            <a:pPr marL="457093" lvl="1" indent="0">
              <a:buNone/>
            </a:pPr>
            <a:r>
              <a:rPr lang="is-IS" sz="2400" dirty="0"/>
              <a:t>...during exercises</a:t>
            </a:r>
          </a:p>
          <a:p>
            <a:pPr marL="457093" lvl="1" indent="0">
              <a:buNone/>
            </a:pPr>
            <a:r>
              <a:rPr lang="is-IS" sz="2400" dirty="0"/>
              <a:t>...during breaks</a:t>
            </a:r>
          </a:p>
          <a:p>
            <a:pPr marL="457093" lvl="1" indent="0">
              <a:buNone/>
            </a:pPr>
            <a:r>
              <a:rPr lang="is-IS" sz="2400" dirty="0"/>
              <a:t>...during meals</a:t>
            </a:r>
          </a:p>
          <a:p>
            <a:r>
              <a:rPr lang="is-IS" sz="2800" dirty="0"/>
              <a:t>If we do not know an answer, we will try to find the person who does.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1352550"/>
            <a:ext cx="4191000" cy="457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7189" y="1058690"/>
            <a:ext cx="42910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Submit File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List your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executable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/>
              <a:t>and any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arguments</a:t>
            </a:r>
            <a:r>
              <a:rPr lang="en-US" sz="2400" dirty="0"/>
              <a:t> it takes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Arguments are any options passed to the executable from the command line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24506" y="2315664"/>
            <a:ext cx="1390694" cy="742759"/>
          </a:xfrm>
          <a:prstGeom prst="rect">
            <a:avLst/>
          </a:prstGeom>
          <a:solidFill>
            <a:schemeClr val="bg2"/>
          </a:solidFill>
          <a:ln w="762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"/>
                <a:cs typeface="Courier"/>
              </a:rPr>
              <a:t>compare_</a:t>
            </a:r>
          </a:p>
          <a:p>
            <a:pPr algn="ctr"/>
            <a:r>
              <a:rPr lang="en-US" dirty="0">
                <a:latin typeface="Courier"/>
                <a:cs typeface="Courier"/>
              </a:rPr>
              <a:t>states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4629150"/>
            <a:ext cx="4114800" cy="2769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wi.dat.out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5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 bwMode="auto">
          <a:xfrm>
            <a:off x="381000" y="1885950"/>
            <a:ext cx="4191000" cy="457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Submit File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Comma separated list of </a:t>
            </a:r>
            <a:r>
              <a:rPr lang="en-US" sz="2400" b="1" dirty="0"/>
              <a:t>input files to transfer </a:t>
            </a:r>
            <a:r>
              <a:rPr lang="en-US" sz="2400" dirty="0"/>
              <a:t>to the slot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4600" y="2495550"/>
            <a:ext cx="1019902" cy="720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ourier"/>
                <a:cs typeface="Courier"/>
              </a:rPr>
              <a:t>wi.dat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3420992"/>
            <a:ext cx="1027604" cy="787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ourier"/>
                <a:cs typeface="Courier"/>
              </a:rPr>
              <a:t>us.dat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381000" y="1885950"/>
            <a:ext cx="4191000" cy="457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Submit File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HTCondor will transfer back all new and changed files (output) from the job, automatically.</a:t>
            </a:r>
          </a:p>
        </p:txBody>
      </p:sp>
      <p:sp>
        <p:nvSpPr>
          <p:cNvPr id="39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19800" y="3181350"/>
            <a:ext cx="1688124" cy="700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ourier"/>
                <a:cs typeface="Courier"/>
              </a:rPr>
              <a:t>wi.dat.out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Submit File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Content Placeholder 3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>
                <a:latin typeface="Courier"/>
                <a:cs typeface="Courier"/>
              </a:rPr>
              <a:t>log</a:t>
            </a:r>
            <a:r>
              <a:rPr lang="en-US" sz="2400" dirty="0"/>
              <a:t>: </a:t>
            </a:r>
            <a:r>
              <a:rPr lang="en-US" sz="2000" dirty="0"/>
              <a:t>file created by HTCondor to track job progress</a:t>
            </a:r>
          </a:p>
          <a:p>
            <a:pPr lvl="1"/>
            <a:r>
              <a:rPr lang="en-US" sz="2000" i="1" dirty="0"/>
              <a:t>Explored in exercises!</a:t>
            </a:r>
          </a:p>
          <a:p>
            <a:r>
              <a:rPr lang="en-US" sz="2400" b="1" dirty="0">
                <a:latin typeface="Courier"/>
                <a:cs typeface="Courier"/>
              </a:rPr>
              <a:t>output</a:t>
            </a:r>
            <a:r>
              <a:rPr lang="en-US" sz="2400" dirty="0">
                <a:latin typeface="Courier"/>
                <a:cs typeface="Courier"/>
              </a:rPr>
              <a:t>/</a:t>
            </a:r>
            <a:r>
              <a:rPr lang="en-US" sz="2400" b="1" dirty="0">
                <a:latin typeface="Courier"/>
                <a:cs typeface="Courier"/>
              </a:rPr>
              <a:t>error</a:t>
            </a:r>
            <a:r>
              <a:rPr lang="en-US" sz="2400" dirty="0"/>
              <a:t>: </a:t>
            </a:r>
            <a:r>
              <a:rPr lang="en-US" sz="2000" dirty="0"/>
              <a:t>captures </a:t>
            </a:r>
            <a:r>
              <a:rPr lang="en-US" sz="2000" dirty="0" err="1"/>
              <a:t>stdout</a:t>
            </a:r>
            <a:r>
              <a:rPr lang="en-US" sz="2000" dirty="0"/>
              <a:t> and </a:t>
            </a:r>
            <a:r>
              <a:rPr lang="en-US" sz="2000" dirty="0" err="1"/>
              <a:t>stderr</a:t>
            </a:r>
            <a:r>
              <a:rPr lang="en-US" sz="2000" dirty="0"/>
              <a:t> from your program (what would otherwise be printed to the terminal)</a:t>
            </a:r>
          </a:p>
        </p:txBody>
      </p:sp>
      <p:sp>
        <p:nvSpPr>
          <p:cNvPr id="36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Rectangle 37"/>
          <p:cNvSpPr/>
          <p:nvPr/>
        </p:nvSpPr>
        <p:spPr bwMode="auto">
          <a:xfrm>
            <a:off x="381000" y="2419350"/>
            <a:ext cx="4191000" cy="7620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Submit File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request</a:t>
            </a:r>
            <a:r>
              <a:rPr lang="en-US" sz="2400" dirty="0"/>
              <a:t> the resources your job needs.</a:t>
            </a:r>
          </a:p>
          <a:p>
            <a:pPr lvl="1"/>
            <a:r>
              <a:rPr lang="en-US" sz="2000" i="1" dirty="0"/>
              <a:t>More on this later!</a:t>
            </a:r>
          </a:p>
          <a:p>
            <a:r>
              <a:rPr lang="en-US" sz="2400" b="1" dirty="0">
                <a:latin typeface="Courier"/>
                <a:cs typeface="Courier"/>
              </a:rPr>
              <a:t>queue</a:t>
            </a:r>
            <a:r>
              <a:rPr lang="en-US" sz="2400" dirty="0"/>
              <a:t>: keyword indicating “create 1 job”</a:t>
            </a:r>
          </a:p>
        </p:txBody>
      </p:sp>
      <p:sp>
        <p:nvSpPr>
          <p:cNvPr id="28" name="object 9"/>
          <p:cNvSpPr/>
          <p:nvPr/>
        </p:nvSpPr>
        <p:spPr>
          <a:xfrm>
            <a:off x="357189" y="1058690"/>
            <a:ext cx="4214812" cy="364666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 bwMode="auto">
          <a:xfrm>
            <a:off x="381000" y="3257550"/>
            <a:ext cx="4191000" cy="1219200"/>
          </a:xfrm>
          <a:prstGeom prst="rect">
            <a:avLst/>
          </a:prstGeom>
          <a:solidFill>
            <a:srgbClr val="FAE3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bject 2"/>
          <p:cNvSpPr txBox="1"/>
          <p:nvPr/>
        </p:nvSpPr>
        <p:spPr>
          <a:xfrm>
            <a:off x="357189" y="1058690"/>
            <a:ext cx="4214811" cy="3646660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>
                <a:latin typeface="Courier"/>
                <a:cs typeface="Courier"/>
              </a:rPr>
              <a:t>wi.dat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request_cpus</a:t>
            </a:r>
            <a:r>
              <a:rPr lang="en-US" dirty="0">
                <a:latin typeface="Courier"/>
                <a:cs typeface="Courier"/>
              </a:rPr>
              <a:t> = 1</a:t>
            </a:r>
          </a:p>
          <a:p>
            <a:r>
              <a:rPr lang="en-US" dirty="0" err="1">
                <a:latin typeface="Courier"/>
                <a:cs typeface="Courier"/>
              </a:rPr>
              <a:t>request_disk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r>
              <a:rPr lang="en-US" dirty="0" err="1">
                <a:latin typeface="Courier"/>
                <a:cs typeface="Courier"/>
              </a:rPr>
              <a:t>request_memory</a:t>
            </a:r>
            <a:r>
              <a:rPr lang="en-US" dirty="0">
                <a:latin typeface="Courier"/>
                <a:cs typeface="Courier"/>
              </a:rPr>
              <a:t> = 20MB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and monitoring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7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305800" cy="1943100"/>
          </a:xfrm>
        </p:spPr>
        <p:txBody>
          <a:bodyPr>
            <a:normAutofit/>
          </a:bodyPr>
          <a:lstStyle/>
          <a:p>
            <a:r>
              <a:rPr lang="en-US" sz="2400" dirty="0"/>
              <a:t>To submit a job/jobs:  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condor_submit</a:t>
            </a: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000" b="1" i="1" dirty="0" err="1">
                <a:solidFill>
                  <a:srgbClr val="CB3A46"/>
                </a:solidFill>
                <a:latin typeface="Courier"/>
                <a:cs typeface="Courier"/>
              </a:rPr>
              <a:t>submit_file</a:t>
            </a:r>
            <a:endParaRPr lang="en-US" sz="20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400" dirty="0"/>
              <a:t>To monitor submitted jobs:  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condor_q</a:t>
            </a:r>
            <a:endParaRPr lang="en-US" sz="2000" b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38350"/>
            <a:ext cx="8382000" cy="738664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condor_submit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job.submit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Submitting job(s).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 job(s) submitted to cluster 128.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831472"/>
            <a:ext cx="8382000" cy="160043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-- </a:t>
            </a:r>
            <a:r>
              <a:rPr lang="de-DE" dirty="0" err="1">
                <a:solidFill>
                  <a:schemeClr val="bg1"/>
                </a:solidFill>
                <a:latin typeface="Courier"/>
                <a:cs typeface="Courier"/>
              </a:rPr>
              <a:t>Schedd</a:t>
            </a:r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: submit-5.chtc.wisc.edu : &lt;128.104.101.92:9618?... @ 05/01/17 10:35:54</a:t>
            </a: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OWNER  BATCH_NAME             SUBMITTED   DONE   RUN    IDLE  TOTAL JOB_IDS</a:t>
            </a: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alice  CMD: compare_states   5/9  11:05      _      _      1      1 128.0</a:t>
            </a:r>
          </a:p>
          <a:p>
            <a:endParaRPr lang="sk-SK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1 jobs; 0 completed, 0 removed, 1 idle, 0 running, 0 held, 0 suspended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4919" y="4706972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condor_submit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condor_q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7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</a:t>
            </a:r>
            <a:r>
              <a:rPr lang="en-US" dirty="0" err="1">
                <a:latin typeface="Courier"/>
                <a:cs typeface="Courier"/>
              </a:rPr>
              <a:t>condor_q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74416"/>
            <a:ext cx="8229600" cy="248550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By default, </a:t>
            </a:r>
            <a:r>
              <a:rPr lang="en-US" sz="2400" b="1" dirty="0" err="1">
                <a:solidFill>
                  <a:schemeClr val="tx1"/>
                </a:solidFill>
                <a:latin typeface="Courier"/>
                <a:cs typeface="Courier"/>
              </a:rPr>
              <a:t>condor_q</a:t>
            </a:r>
            <a:r>
              <a:rPr lang="en-US" sz="2400" dirty="0">
                <a:solidFill>
                  <a:schemeClr val="tx1"/>
                </a:solidFill>
              </a:rPr>
              <a:t> shows </a:t>
            </a:r>
            <a:r>
              <a:rPr lang="en-US" sz="2400" u="sng" dirty="0">
                <a:solidFill>
                  <a:schemeClr val="tx1"/>
                </a:solidFill>
              </a:rPr>
              <a:t>your jobs only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u="sng" dirty="0">
                <a:solidFill>
                  <a:schemeClr val="tx1"/>
                </a:solidFill>
              </a:rPr>
              <a:t>batches</a:t>
            </a:r>
            <a:r>
              <a:rPr lang="en-US" sz="2400" dirty="0">
                <a:solidFill>
                  <a:schemeClr val="tx1"/>
                </a:solidFill>
              </a:rPr>
              <a:t> jobs that were submitted together: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Limit </a:t>
            </a:r>
            <a:r>
              <a:rPr lang="en-US" sz="24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2400" dirty="0">
                <a:solidFill>
                  <a:schemeClr val="tx1"/>
                </a:solidFill>
              </a:rPr>
              <a:t> by username, </a:t>
            </a:r>
            <a:r>
              <a:rPr lang="en-US" sz="2400" i="1" dirty="0" err="1">
                <a:solidFill>
                  <a:srgbClr val="CB3A46"/>
                </a:solidFill>
                <a:latin typeface="Courier"/>
                <a:cs typeface="Courier"/>
              </a:rPr>
              <a:t>ClusterId</a:t>
            </a:r>
            <a:r>
              <a:rPr lang="en-US" sz="2400" dirty="0">
                <a:solidFill>
                  <a:srgbClr val="CB3A46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or full </a:t>
            </a:r>
            <a:r>
              <a:rPr lang="en-US" sz="2400" i="1" dirty="0" err="1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r>
              <a:rPr lang="en-US" sz="2400" dirty="0">
                <a:solidFill>
                  <a:srgbClr val="000000"/>
                </a:solidFill>
              </a:rPr>
              <a:t>, (denoted </a:t>
            </a:r>
            <a:r>
              <a:rPr lang="en-US" sz="2400" dirty="0">
                <a:solidFill>
                  <a:srgbClr val="CB3A46"/>
                </a:solidFill>
                <a:latin typeface="Courier"/>
                <a:cs typeface="Courier"/>
              </a:rPr>
              <a:t>[U/C/J]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in following slides).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1837603"/>
            <a:ext cx="8191501" cy="160043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-- </a:t>
            </a:r>
            <a:r>
              <a:rPr lang="de-DE" dirty="0" err="1">
                <a:solidFill>
                  <a:schemeClr val="bg1"/>
                </a:solidFill>
                <a:latin typeface="Courier"/>
                <a:cs typeface="Courier"/>
              </a:rPr>
              <a:t>Schedd</a:t>
            </a:r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: submit-5.chtc.wisc.edu : &lt;128.104.101.92:9618?... @ 05/01/17 10:35:54</a:t>
            </a:r>
          </a:p>
          <a:p>
            <a:r>
              <a:rPr lang="de-DE" dirty="0">
                <a:solidFill>
                  <a:schemeClr val="bg1"/>
                </a:solidFill>
                <a:latin typeface="Courier"/>
                <a:cs typeface="Courier"/>
              </a:rPr>
              <a:t>OWNER  BATCH_NAME             SUBMITTED   DONE   RUN    IDLE  TOTAL JOB_IDS</a:t>
            </a: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alice  CMD: compare_states   5/9  11:05      _      _      1      1 128.0</a:t>
            </a:r>
          </a:p>
          <a:p>
            <a:endParaRPr lang="sk-SK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sk-SK" dirty="0">
                <a:solidFill>
                  <a:schemeClr val="bg1"/>
                </a:solidFill>
                <a:latin typeface="Courier"/>
                <a:cs typeface="Courier"/>
              </a:rPr>
              <a:t>1 jobs; 0 completed, 0 removed, 1 idle, 0 running, 0 held, 0 suspended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3405485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B3A46"/>
                </a:solidFill>
                <a:latin typeface="Courier"/>
                <a:cs typeface="Courier"/>
              </a:rPr>
              <a:t>JobId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ClusterId</a:t>
            </a:r>
            <a:r>
              <a:rPr lang="en-US" sz="2000" dirty="0">
                <a:solidFill>
                  <a:srgbClr val="CB3A46"/>
                </a:solidFill>
              </a:rPr>
              <a:t> .</a:t>
            </a:r>
            <a:r>
              <a:rPr lang="en-US" sz="2000" b="1" dirty="0" err="1">
                <a:solidFill>
                  <a:srgbClr val="CB3A46"/>
                </a:solidFill>
                <a:latin typeface="Courier"/>
                <a:cs typeface="Courier"/>
              </a:rPr>
              <a:t>ProcId</a:t>
            </a:r>
            <a:endParaRPr lang="en-US" sz="2000" b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102999" y="2980603"/>
            <a:ext cx="0" cy="530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6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</a:t>
            </a:r>
            <a:r>
              <a:rPr lang="en-US" dirty="0" err="1">
                <a:latin typeface="Courier"/>
                <a:cs typeface="Courier"/>
              </a:rPr>
              <a:t>condor_q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047750"/>
            <a:ext cx="8191501" cy="3660994"/>
          </a:xfrm>
        </p:spPr>
        <p:txBody>
          <a:bodyPr/>
          <a:lstStyle/>
          <a:p>
            <a:r>
              <a:rPr lang="en-US" sz="2400" dirty="0"/>
              <a:t>To see individual job details, use: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b="1" dirty="0" err="1">
                <a:latin typeface="Courier"/>
                <a:cs typeface="Courier"/>
              </a:rPr>
              <a:t>condor_q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mr-IN" sz="2400" b="1" dirty="0">
                <a:solidFill>
                  <a:srgbClr val="CB3A46"/>
                </a:solidFill>
                <a:latin typeface="Courier"/>
                <a:cs typeface="Courier"/>
              </a:rPr>
              <a:t>–</a:t>
            </a: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nobatch</a:t>
            </a:r>
            <a:endParaRPr lang="en-US" sz="2400" b="1" dirty="0">
              <a:solidFill>
                <a:srgbClr val="CB3A46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b="1" dirty="0">
              <a:solidFill>
                <a:srgbClr val="CB3A46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will use the </a:t>
            </a:r>
            <a:r>
              <a:rPr lang="en-US" sz="2400" b="1" dirty="0">
                <a:latin typeface="Courier"/>
                <a:cs typeface="Courier"/>
              </a:rPr>
              <a:t>-</a:t>
            </a:r>
            <a:r>
              <a:rPr lang="en-US" sz="2400" b="1" dirty="0" err="1">
                <a:latin typeface="Courier"/>
                <a:cs typeface="Courier"/>
              </a:rPr>
              <a:t>nobatch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dirty="0"/>
              <a:t>option in the following slides to see extra detail about what is happening with a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9" y="2114312"/>
            <a:ext cx="8191501" cy="138499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      5/9  11:09   0+00:00:00 I  0   0.0 </a:t>
            </a:r>
            <a:r>
              <a:rPr lang="en-US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endParaRPr lang="en-US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1 idle, 0 running, 0 held, 0 suspended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8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Idle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job.log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0+00:00:00 I  0   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1 idle, 0 running, 0 held, 0 suspended</a:t>
            </a:r>
          </a:p>
        </p:txBody>
      </p:sp>
      <p:sp>
        <p:nvSpPr>
          <p:cNvPr id="55" name="Oval 54"/>
          <p:cNvSpPr/>
          <p:nvPr/>
        </p:nvSpPr>
        <p:spPr>
          <a:xfrm>
            <a:off x="4724400" y="1581150"/>
            <a:ext cx="389708" cy="36555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Oval 55"/>
          <p:cNvSpPr/>
          <p:nvPr/>
        </p:nvSpPr>
        <p:spPr>
          <a:xfrm>
            <a:off x="3124200" y="1960091"/>
            <a:ext cx="1037266" cy="35558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1219200" y="2383265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4000" dirty="0"/>
              <a:t>Serial Computing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381" y="2647950"/>
            <a:ext cx="5622619" cy="1685925"/>
          </a:xfrm>
        </p:spPr>
        <p:txBody>
          <a:bodyPr/>
          <a:lstStyle/>
          <a:p>
            <a:r>
              <a:rPr lang="en-US" sz="2000" dirty="0"/>
              <a:t>Serial execution, running on one processor (CPU core) at a time</a:t>
            </a:r>
          </a:p>
          <a:p>
            <a:r>
              <a:rPr lang="en-US" sz="2000" dirty="0"/>
              <a:t>Overall compute time grows significantly as individual tasks get more complicated (long) or if the number of tasks increases</a:t>
            </a:r>
          </a:p>
          <a:p>
            <a:r>
              <a:rPr lang="en-US" sz="2000" b="1" i="1" dirty="0"/>
              <a:t>How can you speed things up?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685" y="971550"/>
            <a:ext cx="755515" cy="40262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002240" y="971550"/>
            <a:ext cx="0" cy="3961825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5770739" y="2203051"/>
            <a:ext cx="176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141" y="1123950"/>
            <a:ext cx="5278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many </a:t>
            </a:r>
          </a:p>
          <a:p>
            <a:r>
              <a:rPr lang="en-US" sz="4000" b="1" dirty="0"/>
              <a:t>programs look like: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2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0398" y="2917615"/>
            <a:ext cx="1814602" cy="97655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>
                <a:latin typeface="Courier"/>
                <a:cs typeface="Courier"/>
              </a:rPr>
              <a:t>us.dat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43253" y="3050233"/>
            <a:ext cx="1947947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0+00:00:00 &lt;  0   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0 idle, 1 running, 0 held, 0 suspended</a:t>
            </a:r>
          </a:p>
        </p:txBody>
      </p:sp>
      <p:sp>
        <p:nvSpPr>
          <p:cNvPr id="18" name="Oval 17"/>
          <p:cNvSpPr/>
          <p:nvPr/>
        </p:nvSpPr>
        <p:spPr>
          <a:xfrm>
            <a:off x="4724400" y="1504950"/>
            <a:ext cx="457200" cy="466153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Rectangle 22"/>
          <p:cNvSpPr/>
          <p:nvPr/>
        </p:nvSpPr>
        <p:spPr>
          <a:xfrm>
            <a:off x="5867649" y="2777084"/>
            <a:ext cx="2438151" cy="2023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execute_dir</a:t>
            </a:r>
            <a:r>
              <a:rPr lang="en-US" dirty="0">
                <a:latin typeface="Courier"/>
                <a:cs typeface="Courier"/>
              </a:rPr>
              <a:t>)/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job.log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1947" y="2400050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Execute Node</a:t>
            </a:r>
          </a:p>
        </p:txBody>
      </p:sp>
    </p:spTree>
    <p:extLst>
      <p:ext uri="{BB962C8B-B14F-4D97-AF65-F5344CB8AC3E}">
        <p14:creationId xmlns:p14="http://schemas.microsoft.com/office/powerpoint/2010/main" val="691010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Running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128.0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0+00:01:08 R  0   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0 idle, 1 running, 0 held, 0 suspended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2777082"/>
            <a:ext cx="2438400" cy="2023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execute_dir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stderr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wi.dat.out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1581150"/>
            <a:ext cx="389708" cy="36555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/>
          <p:cNvSpPr/>
          <p:nvPr/>
        </p:nvSpPr>
        <p:spPr>
          <a:xfrm>
            <a:off x="3991934" y="1960091"/>
            <a:ext cx="1189666" cy="35558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job.log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1947" y="2402740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Execute Node</a:t>
            </a:r>
          </a:p>
        </p:txBody>
      </p:sp>
    </p:spTree>
    <p:extLst>
      <p:ext uri="{BB962C8B-B14F-4D97-AF65-F5344CB8AC3E}">
        <p14:creationId xmlns:p14="http://schemas.microsoft.com/office/powerpoint/2010/main" val="226078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Completes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1310" y="3261217"/>
            <a:ext cx="1350498" cy="9042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"/>
                <a:cs typeface="Courier"/>
              </a:rPr>
              <a:t>stderr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>
                <a:latin typeface="Courier"/>
                <a:cs typeface="Courier"/>
              </a:rPr>
              <a:t>stdout</a:t>
            </a:r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dirty="0" err="1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43253" y="4135295"/>
            <a:ext cx="1947947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047750"/>
            <a:ext cx="8343901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    OWNER      SUBMITTED     RUN_TIME ST PRI SIZE CMD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128        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  5/9  11:09   0+00:02:02 &gt;  0   0.0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compare_states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wi.dat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us.dat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 jobs; 0 completed, 0 removed, 0 idle, 1 running, 0 held, 0 suspended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777082"/>
            <a:ext cx="2438400" cy="2023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execute_dir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stderr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stdout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wi.dat.out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job.log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81947" y="2402740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Execute Node</a:t>
            </a:r>
          </a:p>
        </p:txBody>
      </p:sp>
      <p:sp>
        <p:nvSpPr>
          <p:cNvPr id="23" name="Oval 22"/>
          <p:cNvSpPr/>
          <p:nvPr/>
        </p:nvSpPr>
        <p:spPr>
          <a:xfrm>
            <a:off x="4724400" y="1581150"/>
            <a:ext cx="389708" cy="36555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05467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Completes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1047750"/>
            <a:ext cx="8343900" cy="120032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condor_q</a:t>
            </a:r>
            <a:r>
              <a:rPr lang="en-US" sz="1200" b="1" dirty="0">
                <a:solidFill>
                  <a:srgbClr val="FFFFFF"/>
                </a:solidFill>
                <a:latin typeface="Courier"/>
                <a:cs typeface="Courier"/>
              </a:rPr>
              <a:t> -</a:t>
            </a:r>
            <a:r>
              <a:rPr lang="en-US" sz="1200" b="1" dirty="0" err="1">
                <a:solidFill>
                  <a:srgbClr val="FFFFFF"/>
                </a:solidFill>
                <a:latin typeface="Courier"/>
                <a:cs typeface="Courier"/>
              </a:rPr>
              <a:t>nobatch</a:t>
            </a:r>
            <a:endParaRPr lang="en-US" sz="1200" b="1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--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Schedd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: submit-5.chtc.wisc.edu : &lt;128.104.101.92:9618?...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OWNER            SUBMITTED     RUN_TIME ST PRI SIZE CMD</a:t>
            </a:r>
          </a:p>
          <a:p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0 jobs; 0 completed, 0 removed, 0 idle, 0 running, 0 held, 0 suspended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4704" y="2780875"/>
            <a:ext cx="2419096" cy="201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submit_dir</a:t>
            </a:r>
            <a:r>
              <a:rPr lang="en-US" dirty="0">
                <a:latin typeface="Courier"/>
                <a:cs typeface="Courier"/>
              </a:rPr>
              <a:t>)/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wi.dat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us.dat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job.log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job.out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job.err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err="1">
                <a:latin typeface="Courier"/>
                <a:cs typeface="Courier"/>
              </a:rPr>
              <a:t>wi.dat.out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379473"/>
            <a:ext cx="1533253" cy="3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/>
                <a:cs typeface="Arial"/>
              </a:rPr>
              <a:t>Submit Node</a:t>
            </a:r>
          </a:p>
        </p:txBody>
      </p:sp>
    </p:spTree>
    <p:extLst>
      <p:ext uri="{BB962C8B-B14F-4D97-AF65-F5344CB8AC3E}">
        <p14:creationId xmlns:p14="http://schemas.microsoft.com/office/powerpoint/2010/main" val="1895736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58479"/>
            <a:ext cx="7772400" cy="1021556"/>
          </a:xfrm>
        </p:spPr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62220" y="1207250"/>
            <a:ext cx="3476980" cy="2893157"/>
          </a:xfrm>
          <a:prstGeom prst="roundRect">
            <a:avLst/>
          </a:prstGeom>
          <a:solidFill>
            <a:srgbClr val="C000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2220" y="1200150"/>
            <a:ext cx="347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Myriad Pro"/>
                <a:cs typeface="Myriad Pro"/>
              </a:rPr>
              <a:t>CHTC Pool</a:t>
            </a:r>
            <a:endParaRPr lang="en-US" sz="3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8296" y="1849997"/>
            <a:ext cx="161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single-core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2705040"/>
            <a:ext cx="177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multi-core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247840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high-memory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3900" y="3238440"/>
            <a:ext cx="100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GPUs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408921"/>
            <a:ext cx="1064072" cy="1418763"/>
          </a:xfrm>
          <a:prstGeom prst="rect">
            <a:avLst/>
          </a:prstGeom>
          <a:effectLst>
            <a:glow rad="127000">
              <a:schemeClr val="bg1">
                <a:alpha val="24000"/>
              </a:schemeClr>
            </a:glow>
          </a:effectLst>
        </p:spPr>
      </p:pic>
      <p:sp>
        <p:nvSpPr>
          <p:cNvPr id="12" name="Rounded Rectangle 11"/>
          <p:cNvSpPr/>
          <p:nvPr/>
        </p:nvSpPr>
        <p:spPr>
          <a:xfrm>
            <a:off x="7199510" y="2781552"/>
            <a:ext cx="1254610" cy="11056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MPI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59820" y="3887156"/>
            <a:ext cx="1254610" cy="988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chemeClr val="bg1">
                    <a:lumMod val="85000"/>
                  </a:schemeClr>
                </a:solidFill>
              </a:rPr>
              <a:t>submit server</a:t>
            </a:r>
            <a:endParaRPr lang="en-US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646126" y="4131734"/>
            <a:ext cx="1036934" cy="429573"/>
          </a:xfrm>
          <a:prstGeom prst="leftRightArrow">
            <a:avLst>
              <a:gd name="adj1" fmla="val 53152"/>
              <a:gd name="adj2" fmla="val 65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Exercises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Copy-and-paste is quick, but you </a:t>
            </a:r>
            <a:r>
              <a:rPr lang="en-US" sz="2400" b="1" i="1" dirty="0"/>
              <a:t>WILL</a:t>
            </a:r>
            <a:r>
              <a:rPr lang="en-US" sz="2400" dirty="0"/>
              <a:t> learn more by typing out commands (first) submit file contents</a:t>
            </a:r>
          </a:p>
          <a:p>
            <a:endParaRPr lang="en-US" sz="2400" b="1" dirty="0"/>
          </a:p>
          <a:p>
            <a:r>
              <a:rPr lang="en-US" sz="2400" b="1" dirty="0"/>
              <a:t>Exercises 1.1-1.3 </a:t>
            </a:r>
            <a:r>
              <a:rPr lang="en-US" sz="2400" dirty="0"/>
              <a:t>are most important to finish THIS time </a:t>
            </a:r>
            <a:r>
              <a:rPr lang="en-US" sz="2400" b="1" dirty="0"/>
              <a:t>(see 1.6 if you need to remove jobs)!</a:t>
            </a:r>
          </a:p>
          <a:p>
            <a:endParaRPr lang="en-US" sz="2000" dirty="0"/>
          </a:p>
          <a:p>
            <a:r>
              <a:rPr lang="en-US" sz="2000" dirty="0"/>
              <a:t>If you do not finish, that’s OK – You can make up work later or during evenings, if you like. (There are even “bonus” challenges, if you finish early.)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questions!</a:t>
            </a:r>
          </a:p>
          <a:p>
            <a:r>
              <a:rPr lang="en-US" dirty="0"/>
              <a:t>Lots of instructors around</a:t>
            </a:r>
          </a:p>
          <a:p>
            <a:r>
              <a:rPr lang="en-US" dirty="0"/>
              <a:t>Coming next:</a:t>
            </a:r>
          </a:p>
          <a:p>
            <a:pPr lvl="1"/>
            <a:r>
              <a:rPr lang="en-US" dirty="0"/>
              <a:t>Now: Hands-on Exercises</a:t>
            </a:r>
          </a:p>
          <a:p>
            <a:pPr lvl="1"/>
            <a:r>
              <a:rPr lang="en-US" dirty="0"/>
              <a:t>10:30 – 10:45 Break</a:t>
            </a:r>
          </a:p>
          <a:p>
            <a:pPr lvl="1"/>
            <a:r>
              <a:rPr lang="en-US" dirty="0"/>
              <a:t>10:45 – 11:15 Submitting Many Jobs</a:t>
            </a:r>
          </a:p>
          <a:p>
            <a:pPr lvl="1"/>
            <a:r>
              <a:rPr lang="en-US" dirty="0"/>
              <a:t>11:15 – 12:15 Hands-on Exercises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dirty="0"/>
              <a:t>High Throughput Computing (HTC)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23950"/>
            <a:ext cx="8115301" cy="1266824"/>
          </a:xfrm>
        </p:spPr>
        <p:txBody>
          <a:bodyPr/>
          <a:lstStyle/>
          <a:p>
            <a:r>
              <a:rPr lang="en-US" dirty="0"/>
              <a:t>Parallelize!</a:t>
            </a:r>
          </a:p>
          <a:p>
            <a:r>
              <a:rPr lang="en-US" dirty="0"/>
              <a:t>Independent tasks run on different cores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7800" y="3486150"/>
            <a:ext cx="0" cy="7620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405403" y="3309348"/>
            <a:ext cx="138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3257550"/>
            <a:ext cx="59436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5750" y="2647950"/>
            <a:ext cx="32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 </a:t>
            </a:r>
            <a:r>
              <a:rPr lang="en-US" sz="2800" dirty="0"/>
              <a:t>cores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86150"/>
            <a:ext cx="6000596" cy="8476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866898" y="1733549"/>
            <a:ext cx="5600702" cy="3124201"/>
          </a:xfrm>
          <a:prstGeom prst="roundRect">
            <a:avLst>
              <a:gd name="adj" fmla="val 8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800" dirty="0"/>
              <a:t>High Performance Computing (HPC)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52499" y="895350"/>
            <a:ext cx="6438901" cy="3810000"/>
            <a:chOff x="838201" y="1047750"/>
            <a:chExt cx="6438901" cy="38100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447799" y="1962150"/>
              <a:ext cx="0" cy="28956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05402" y="2758731"/>
              <a:ext cx="138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time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828800" y="1570970"/>
              <a:ext cx="5448302" cy="712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57600" y="1047750"/>
              <a:ext cx="3272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n cores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905000" y="1962150"/>
              <a:ext cx="5334000" cy="838200"/>
              <a:chOff x="1905000" y="1962150"/>
              <a:chExt cx="5334000" cy="8382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15000" y="1962150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3600" dirty="0"/>
                  <a:t>…</a:t>
                </a:r>
                <a:endParaRPr lang="en-US" sz="36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905000" y="2800350"/>
              <a:ext cx="5334000" cy="838200"/>
              <a:chOff x="1905000" y="1962150"/>
              <a:chExt cx="5334000" cy="83820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5000" y="1962150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3600" dirty="0"/>
                  <a:t>…</a:t>
                </a:r>
                <a:endParaRPr lang="en-US" sz="36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905000" y="4019550"/>
              <a:ext cx="5334000" cy="838200"/>
              <a:chOff x="1905000" y="1962150"/>
              <a:chExt cx="5334000" cy="838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715000" y="1962150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3600" dirty="0"/>
                  <a:t>…</a:t>
                </a:r>
                <a:endParaRPr lang="en-US" sz="3600" dirty="0"/>
              </a:p>
            </p:txBody>
          </p:sp>
        </p:grpSp>
        <p:sp>
          <p:nvSpPr>
            <p:cNvPr id="61" name="Down Arrow 60"/>
            <p:cNvSpPr/>
            <p:nvPr/>
          </p:nvSpPr>
          <p:spPr bwMode="auto">
            <a:xfrm>
              <a:off x="4495800" y="27241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Down Arrow 61"/>
            <p:cNvSpPr/>
            <p:nvPr/>
          </p:nvSpPr>
          <p:spPr bwMode="auto">
            <a:xfrm>
              <a:off x="4495800" y="35623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400298" y="173354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Down Arrow 63"/>
          <p:cNvSpPr/>
          <p:nvPr/>
        </p:nvSpPr>
        <p:spPr bwMode="auto">
          <a:xfrm>
            <a:off x="4610098" y="3790950"/>
            <a:ext cx="560832" cy="216408"/>
          </a:xfrm>
          <a:prstGeom prst="downArrow">
            <a:avLst/>
          </a:prstGeom>
          <a:solidFill>
            <a:srgbClr val="BBBB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8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 bwMode="auto">
          <a:xfrm>
            <a:off x="5722618" y="1504950"/>
            <a:ext cx="3301174" cy="1796787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 Performance Computing (HPC)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000126"/>
            <a:ext cx="5181601" cy="3514725"/>
          </a:xfrm>
        </p:spPr>
        <p:txBody>
          <a:bodyPr/>
          <a:lstStyle/>
          <a:p>
            <a:r>
              <a:rPr lang="en-US" sz="2000" dirty="0"/>
              <a:t>Benefits greatly from:</a:t>
            </a:r>
          </a:p>
          <a:p>
            <a:pPr lvl="1"/>
            <a:r>
              <a:rPr lang="en-US" sz="1800" dirty="0"/>
              <a:t>CPU speed + homogeneity</a:t>
            </a:r>
          </a:p>
          <a:p>
            <a:pPr lvl="1"/>
            <a:r>
              <a:rPr lang="en-US" sz="1800" dirty="0"/>
              <a:t>Shared filesystems</a:t>
            </a:r>
          </a:p>
          <a:p>
            <a:pPr lvl="1"/>
            <a:r>
              <a:rPr lang="en-US" sz="1800" dirty="0"/>
              <a:t>Fast, expensive networking (e.g. </a:t>
            </a:r>
            <a:r>
              <a:rPr lang="en-US" sz="1800" dirty="0" err="1"/>
              <a:t>Infiniband</a:t>
            </a:r>
            <a:r>
              <a:rPr lang="en-US" sz="1800" dirty="0"/>
              <a:t>) and servers co-located</a:t>
            </a:r>
          </a:p>
          <a:p>
            <a:r>
              <a:rPr lang="en-US" sz="2000" dirty="0"/>
              <a:t>Scheduling: </a:t>
            </a:r>
            <a:r>
              <a:rPr lang="en-US" sz="2000" b="1" dirty="0"/>
              <a:t>Must wait until all processors are available</a:t>
            </a:r>
            <a:r>
              <a:rPr lang="en-US" sz="2000" dirty="0"/>
              <a:t>, </a:t>
            </a:r>
            <a:r>
              <a:rPr lang="en-US" sz="2000" i="1" dirty="0"/>
              <a:t>at the same time</a:t>
            </a:r>
            <a:r>
              <a:rPr lang="en-US" sz="2000" dirty="0"/>
              <a:t> and </a:t>
            </a:r>
            <a:r>
              <a:rPr lang="en-US" sz="2000" i="1" dirty="0"/>
              <a:t>for the full duration</a:t>
            </a:r>
          </a:p>
          <a:p>
            <a:r>
              <a:rPr lang="en-US" sz="2000" dirty="0"/>
              <a:t>Requires special programming (MP/MPI)</a:t>
            </a:r>
          </a:p>
          <a:p>
            <a:r>
              <a:rPr lang="en-US" sz="2000" b="1" i="1" dirty="0"/>
              <a:t>What happens if one core or server fails or runs slower than the others?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234284" y="895350"/>
            <a:ext cx="3833516" cy="2423160"/>
            <a:chOff x="887909" y="920750"/>
            <a:chExt cx="6389193" cy="403860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530351" y="2063750"/>
              <a:ext cx="0" cy="28956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6200000">
              <a:off x="578221" y="2762620"/>
              <a:ext cx="138881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1828799" y="1682750"/>
              <a:ext cx="5448303" cy="71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657601" y="920750"/>
              <a:ext cx="327225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n cores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905000" y="1801317"/>
              <a:ext cx="5334000" cy="999033"/>
              <a:chOff x="1905000" y="1801317"/>
              <a:chExt cx="5334000" cy="999033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26102" y="1801317"/>
                <a:ext cx="906232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800" dirty="0"/>
                  <a:t>…</a:t>
                </a:r>
                <a:endParaRPr lang="en-US" sz="280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905000" y="2639517"/>
              <a:ext cx="5334000" cy="999033"/>
              <a:chOff x="1905000" y="1801317"/>
              <a:chExt cx="5334000" cy="999033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626102" y="1801317"/>
                <a:ext cx="906232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800" dirty="0"/>
                  <a:t>…</a:t>
                </a:r>
                <a:endParaRPr lang="en-US" sz="28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905000" y="3858717"/>
              <a:ext cx="5334000" cy="999033"/>
              <a:chOff x="1905000" y="1801317"/>
              <a:chExt cx="5334000" cy="999033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2362200" y="2276417"/>
                <a:ext cx="4724400" cy="295333"/>
              </a:xfrm>
              <a:prstGeom prst="rect">
                <a:avLst/>
              </a:prstGeom>
              <a:solidFill>
                <a:srgbClr val="BBBBFF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solidFill>
                      <a:srgbClr val="0000FF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1905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956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38862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48768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6477000" y="2038350"/>
                <a:ext cx="762000" cy="762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626102" y="1801317"/>
                <a:ext cx="906232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800" dirty="0"/>
                  <a:t>…</a:t>
                </a:r>
                <a:endParaRPr lang="en-US" sz="2800" dirty="0"/>
              </a:p>
            </p:txBody>
          </p:sp>
        </p:grpSp>
        <p:sp>
          <p:nvSpPr>
            <p:cNvPr id="82" name="Down Arrow 81"/>
            <p:cNvSpPr/>
            <p:nvPr/>
          </p:nvSpPr>
          <p:spPr bwMode="auto">
            <a:xfrm>
              <a:off x="4495800" y="27241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Down Arrow 82"/>
            <p:cNvSpPr/>
            <p:nvPr/>
          </p:nvSpPr>
          <p:spPr bwMode="auto">
            <a:xfrm>
              <a:off x="4495800" y="3562350"/>
              <a:ext cx="560832" cy="216408"/>
            </a:xfrm>
            <a:prstGeom prst="downArrow">
              <a:avLst/>
            </a:prstGeom>
            <a:solidFill>
              <a:srgbClr val="BBBB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Down Arrow 105"/>
          <p:cNvSpPr/>
          <p:nvPr/>
        </p:nvSpPr>
        <p:spPr bwMode="auto">
          <a:xfrm>
            <a:off x="7321781" y="3144652"/>
            <a:ext cx="336499" cy="129845"/>
          </a:xfrm>
          <a:prstGeom prst="downArrow">
            <a:avLst/>
          </a:prstGeom>
          <a:solidFill>
            <a:srgbClr val="BBBB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9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dirty="0"/>
              <a:t>High Throughput Computing (HTC)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04800" y="2495550"/>
            <a:ext cx="8610599" cy="2019301"/>
          </a:xfrm>
        </p:spPr>
        <p:txBody>
          <a:bodyPr/>
          <a:lstStyle/>
          <a:p>
            <a:r>
              <a:rPr lang="en-US" sz="2400" dirty="0"/>
              <a:t>Scheduling: only need </a:t>
            </a:r>
            <a:r>
              <a:rPr lang="en-US" sz="2400" b="1" dirty="0"/>
              <a:t>1 CPU core for each </a:t>
            </a:r>
            <a:r>
              <a:rPr lang="en-US" sz="2400" dirty="0"/>
              <a:t>(shorter wait)</a:t>
            </a:r>
          </a:p>
          <a:p>
            <a:r>
              <a:rPr lang="en-US" sz="2400" dirty="0"/>
              <a:t>Easier recovery from failure</a:t>
            </a:r>
          </a:p>
          <a:p>
            <a:r>
              <a:rPr lang="en-US" sz="2400" dirty="0"/>
              <a:t>No special programming required</a:t>
            </a:r>
          </a:p>
          <a:p>
            <a:r>
              <a:rPr lang="en-US" sz="2400" dirty="0"/>
              <a:t>Number of concurrently running jobs is </a:t>
            </a:r>
            <a:r>
              <a:rPr lang="en-US" sz="2400" i="1" dirty="0"/>
              <a:t>more</a:t>
            </a:r>
            <a:r>
              <a:rPr lang="en-US" sz="2400" dirty="0"/>
              <a:t> important</a:t>
            </a:r>
          </a:p>
          <a:p>
            <a:r>
              <a:rPr lang="en-US" sz="2400" dirty="0"/>
              <a:t>CPU speed and homogeneity are </a:t>
            </a:r>
            <a:r>
              <a:rPr lang="en-US" sz="2400" i="1" dirty="0"/>
              <a:t>less</a:t>
            </a:r>
            <a:r>
              <a:rPr lang="en-US" sz="2400" dirty="0"/>
              <a:t> important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E7972-0240-D844-975F-605D2588B3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1428751"/>
            <a:ext cx="0" cy="7620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717511" y="1487857"/>
            <a:ext cx="91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4450" y="1290965"/>
            <a:ext cx="5943600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829330"/>
            <a:ext cx="32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 </a:t>
            </a:r>
            <a:r>
              <a:rPr lang="en-US" sz="2800" dirty="0"/>
              <a:t>cores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28751"/>
            <a:ext cx="6000596" cy="8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</a:t>
            </a:r>
            <a:r>
              <a:rPr lang="en-US" dirty="0" err="1"/>
              <a:t>vs</a:t>
            </a:r>
            <a:r>
              <a:rPr lang="en-US" dirty="0"/>
              <a:t> HTC: An Analogy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23950"/>
            <a:ext cx="5080000" cy="339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13901</TotalTime>
  <Words>2600</Words>
  <Application>Microsoft Macintosh PowerPoint</Application>
  <PresentationFormat>On-screen Show (16:9)</PresentationFormat>
  <Paragraphs>527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ＭＳ Ｐゴシック</vt:lpstr>
      <vt:lpstr>Arial</vt:lpstr>
      <vt:lpstr>Calibri</vt:lpstr>
      <vt:lpstr>Courier</vt:lpstr>
      <vt:lpstr>Futura</vt:lpstr>
      <vt:lpstr>Myriad Pro</vt:lpstr>
      <vt:lpstr>Symbol</vt:lpstr>
      <vt:lpstr>Times</vt:lpstr>
      <vt:lpstr>Wingdings</vt:lpstr>
      <vt:lpstr>OSG-Summer-School-Template</vt:lpstr>
      <vt:lpstr>Introduction to High Throughput Computing and HTCondor</vt:lpstr>
      <vt:lpstr>Overview – 1.1</vt:lpstr>
      <vt:lpstr>Keys to Success</vt:lpstr>
      <vt:lpstr>Serial Computing</vt:lpstr>
      <vt:lpstr>High Throughput Computing (HTC)</vt:lpstr>
      <vt:lpstr>High Performance Computing (HPC)</vt:lpstr>
      <vt:lpstr>High Performance Computing (HPC)</vt:lpstr>
      <vt:lpstr>High Throughput Computing (HTC)</vt:lpstr>
      <vt:lpstr>HPC vs HTC: An Analogy</vt:lpstr>
      <vt:lpstr>HPC vs HTC: An Analogy</vt:lpstr>
      <vt:lpstr>High Throughput vs High Performance</vt:lpstr>
      <vt:lpstr>HTC Examples</vt:lpstr>
      <vt:lpstr>Is your research HTC-able?</vt:lpstr>
      <vt:lpstr>Example Challenge</vt:lpstr>
      <vt:lpstr>Distributed Computing</vt:lpstr>
      <vt:lpstr>Break Up to Scale Up</vt:lpstr>
      <vt:lpstr>What computing resources are available?</vt:lpstr>
      <vt:lpstr>Example Local Cluster</vt:lpstr>
      <vt:lpstr>Open Science Grid</vt:lpstr>
      <vt:lpstr>HTCondor</vt:lpstr>
      <vt:lpstr>HTCondor History and Status</vt:lpstr>
      <vt:lpstr>HTCondor -- How It Works</vt:lpstr>
      <vt:lpstr>Terminology: Job</vt:lpstr>
      <vt:lpstr>Terminology: Machine, Slot</vt:lpstr>
      <vt:lpstr>Job Matching</vt:lpstr>
      <vt:lpstr>Basic Job Submission</vt:lpstr>
      <vt:lpstr>Job Example</vt:lpstr>
      <vt:lpstr>Job Translation</vt:lpstr>
      <vt:lpstr>Basic Submit File</vt:lpstr>
      <vt:lpstr>Basic Submit File</vt:lpstr>
      <vt:lpstr>Basic Submit File</vt:lpstr>
      <vt:lpstr>Basic Submit File</vt:lpstr>
      <vt:lpstr>Basic Submit File</vt:lpstr>
      <vt:lpstr>Basic Submit File</vt:lpstr>
      <vt:lpstr>Submitting and monitoring</vt:lpstr>
      <vt:lpstr>Submitting and Monitoring</vt:lpstr>
      <vt:lpstr>More about condor_q</vt:lpstr>
      <vt:lpstr>More about condor_q</vt:lpstr>
      <vt:lpstr>Job Idle</vt:lpstr>
      <vt:lpstr>Job Starts</vt:lpstr>
      <vt:lpstr>Job Running</vt:lpstr>
      <vt:lpstr>Job Completes</vt:lpstr>
      <vt:lpstr>Job Completes (cont.)</vt:lpstr>
      <vt:lpstr>Your turn!</vt:lpstr>
      <vt:lpstr>Thoughts on Exercises</vt:lpstr>
      <vt:lpstr>Exercises!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324</cp:revision>
  <cp:lastPrinted>2017-07-16T13:35:46Z</cp:lastPrinted>
  <dcterms:modified xsi:type="dcterms:W3CDTF">2019-07-15T15:39:53Z</dcterms:modified>
</cp:coreProperties>
</file>