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468" r:id="rId5"/>
    <p:sldId id="469" r:id="rId6"/>
    <p:sldId id="470" r:id="rId7"/>
    <p:sldId id="471" r:id="rId8"/>
    <p:sldId id="472" r:id="rId9"/>
    <p:sldId id="474" r:id="rId10"/>
    <p:sldId id="475" r:id="rId11"/>
    <p:sldId id="476" r:id="rId12"/>
    <p:sldId id="477" r:id="rId13"/>
    <p:sldId id="480" r:id="rId14"/>
    <p:sldId id="481" r:id="rId15"/>
    <p:sldId id="482" r:id="rId16"/>
    <p:sldId id="486" r:id="rId17"/>
    <p:sldId id="487" r:id="rId18"/>
    <p:sldId id="369" r:id="rId19"/>
    <p:sldId id="412" r:id="rId20"/>
    <p:sldId id="413" r:id="rId21"/>
    <p:sldId id="432" r:id="rId22"/>
    <p:sldId id="433" r:id="rId23"/>
    <p:sldId id="434" r:id="rId24"/>
    <p:sldId id="435" r:id="rId25"/>
    <p:sldId id="436" r:id="rId26"/>
    <p:sldId id="449" r:id="rId27"/>
    <p:sldId id="448" r:id="rId28"/>
    <p:sldId id="450" r:id="rId29"/>
    <p:sldId id="437" r:id="rId30"/>
    <p:sldId id="438" r:id="rId31"/>
    <p:sldId id="441" r:id="rId32"/>
    <p:sldId id="442" r:id="rId33"/>
    <p:sldId id="444" r:id="rId34"/>
    <p:sldId id="446" r:id="rId35"/>
    <p:sldId id="445" r:id="rId36"/>
    <p:sldId id="452" r:id="rId37"/>
    <p:sldId id="467" r:id="rId38"/>
    <p:sldId id="306" r:id="rId39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D7"/>
    <a:srgbClr val="FDF0E9"/>
    <a:srgbClr val="FAD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/>
    <p:restoredTop sz="94329"/>
  </p:normalViewPr>
  <p:slideViewPr>
    <p:cSldViewPr>
      <p:cViewPr varScale="1">
        <p:scale>
          <a:sx n="113" d="100"/>
          <a:sy n="113" d="100"/>
        </p:scale>
        <p:origin x="1016" y="168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Summer School 2019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cs.wisc.edu/htcondor/manual/v8.5/condor_histor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condor_release.html" TargetMode="External"/><Relationship Id="rId2" Type="http://schemas.openxmlformats.org/officeDocument/2006/relationships/hyperlink" Target="http://research.cs.wisc.edu/htcondor/manual/v8.5/condor_qedi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condor_rm.html" TargetMode="External"/><Relationship Id="rId2" Type="http://schemas.openxmlformats.org/officeDocument/2006/relationships/hyperlink" Target="http://research.cs.wisc.edu/htcondor/manual/v8.5/condor_hol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Many Jobs at Once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Monday, Lecture 2</a:t>
            </a:r>
          </a:p>
          <a:p>
            <a:r>
              <a:rPr lang="en-US" dirty="0"/>
              <a:t>Lauren Michael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992888" cy="36267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Jobs can go wrong “internally”:</a:t>
            </a:r>
          </a:p>
          <a:p>
            <a:pPr lvl="1"/>
            <a:r>
              <a:rPr lang="en-US" dirty="0"/>
              <a:t>the executable experiences an error</a:t>
            </a:r>
          </a:p>
          <a:p>
            <a:r>
              <a:rPr lang="en-US" dirty="0"/>
              <a:t>Jobs can go wrong from </a:t>
            </a:r>
            <a:r>
              <a:rPr lang="en-US" dirty="0" err="1"/>
              <a:t>HTCondor’s</a:t>
            </a:r>
            <a:r>
              <a:rPr lang="en-US" dirty="0"/>
              <a:t> perspective:</a:t>
            </a:r>
          </a:p>
          <a:p>
            <a:pPr lvl="1"/>
            <a:r>
              <a:rPr lang="en-US" dirty="0"/>
              <a:t>a job can’t be matched</a:t>
            </a:r>
          </a:p>
          <a:p>
            <a:pPr lvl="1"/>
            <a:r>
              <a:rPr lang="en-US" dirty="0"/>
              <a:t>a job is missing files</a:t>
            </a:r>
          </a:p>
          <a:p>
            <a:pPr lvl="1"/>
            <a:r>
              <a:rPr lang="en-US" dirty="0"/>
              <a:t>uses too much memory </a:t>
            </a:r>
          </a:p>
          <a:p>
            <a:pPr lvl="1"/>
            <a:r>
              <a:rPr lang="en-US" dirty="0"/>
              <a:t>has a badly formatted executable</a:t>
            </a:r>
          </a:p>
          <a:p>
            <a:pPr lvl="1"/>
            <a:r>
              <a:rPr lang="en-US" dirty="0"/>
              <a:t>and more...</a:t>
            </a:r>
          </a:p>
        </p:txBody>
      </p:sp>
    </p:spTree>
    <p:extLst>
      <p:ext uri="{BB962C8B-B14F-4D97-AF65-F5344CB8AC3E}">
        <p14:creationId xmlns:p14="http://schemas.microsoft.com/office/powerpoint/2010/main" val="16858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Failed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 job’s log, output and error files can provide valuable information for troubleshooting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00734" y="1921018"/>
          <a:ext cx="6511626" cy="27389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3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Log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Output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Error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43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When jobs were submitted, started, held, or stopped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Resources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Exit status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Where job ran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Interruption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reasons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Any “print” or “display” information from your program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(may contain errors from the executable).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Errors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aptured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by the operating system while the executable ran, or reported by the executable, itself.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6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review a large group of jobs at once, use </a:t>
            </a: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condor_history</a:t>
            </a:r>
            <a:endParaRPr lang="en-US" sz="2400" b="1" dirty="0">
              <a:solidFill>
                <a:srgbClr val="CB3A46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dirty="0">
                <a:cs typeface="Arial"/>
              </a:rPr>
              <a:t>As</a:t>
            </a:r>
            <a:r>
              <a:rPr lang="en-US" sz="1800" b="1" dirty="0"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/>
              <a:t>is to the present,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condor_history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/>
              <a:t>is to the past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283718"/>
            <a:ext cx="6506909" cy="249299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condor_history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OWNER    SUBMITTED   RUN_TIME    ST  COMPLETED   CMD 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189.1012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0+00:07:37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189.1002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0+00:08:03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189.1081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0+00:03:16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189.944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0+00:11:15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189.659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0+00:26:56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189.653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0+00:27:07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189.1040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0+00:05:15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189.1003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0+00:07:38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189.962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0+00:09:36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189.961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0+00:09:43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189.898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0+00:13:47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315" y="4884076"/>
            <a:ext cx="2432030" cy="2539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condor_history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30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/>
          <a:lstStyle/>
          <a:p>
            <a:r>
              <a:rPr lang="en-US" dirty="0"/>
              <a:t>Held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776864" cy="3629372"/>
          </a:xfrm>
        </p:spPr>
        <p:txBody>
          <a:bodyPr>
            <a:normAutofit/>
          </a:bodyPr>
          <a:lstStyle/>
          <a:p>
            <a:r>
              <a:rPr lang="en-US" sz="2400" dirty="0"/>
              <a:t>HTCondor will put your job on hold if there’s something YOU need to fix.</a:t>
            </a:r>
          </a:p>
          <a:p>
            <a:pPr lvl="1"/>
            <a:r>
              <a:rPr lang="en-US" sz="2000" dirty="0"/>
              <a:t>files not found for transfer, over memory, etc.</a:t>
            </a:r>
          </a:p>
          <a:p>
            <a:r>
              <a:rPr lang="en-US" sz="2400" dirty="0"/>
              <a:t>A job that goes on hold is interrupted (all progress is lost) and kept from running again, but remains in the queue in the “H” state until removed,			     </a:t>
            </a:r>
            <a:r>
              <a:rPr lang="en-US" sz="2400" dirty="0">
                <a:cs typeface="Courier"/>
              </a:rPr>
              <a:t>or (fixed and) released.</a:t>
            </a:r>
            <a:endParaRPr lang="en-US" sz="2000" dirty="0">
              <a:cs typeface="Courier"/>
            </a:endParaRPr>
          </a:p>
          <a:p>
            <a:pPr marL="342900" lvl="1" indent="0"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342900" lvl="1" indent="0">
              <a:buNone/>
            </a:pPr>
            <a:endParaRPr lang="en-US" sz="600" dirty="0">
              <a:cs typeface="Arial"/>
            </a:endParaRPr>
          </a:p>
        </p:txBody>
      </p:sp>
      <p:pic>
        <p:nvPicPr>
          <p:cNvPr id="6" name="Picture 5" descr="red-light-ticket-Qu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45" y="3160037"/>
            <a:ext cx="2716835" cy="18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6"/>
            <a:ext cx="8280920" cy="3514725"/>
          </a:xfrm>
        </p:spPr>
        <p:txBody>
          <a:bodyPr/>
          <a:lstStyle/>
          <a:p>
            <a:r>
              <a:rPr lang="en-US" sz="2000" dirty="0"/>
              <a:t>If HTCondor puts a job on hold, it provides a hold reason, which can be viewed in the log file, with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condor_q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000" b="1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hold &lt;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Job.ID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000" dirty="0"/>
              <a:t>, or with: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  </a:t>
            </a:r>
            <a:r>
              <a:rPr lang="en-US" sz="20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20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-hold -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af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HoldReason</a:t>
            </a:r>
            <a:endParaRPr lang="en-US" sz="2000" b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98350"/>
            <a:ext cx="8064896" cy="2677656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 -hold -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af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HoldReason</a:t>
            </a:r>
            <a:endParaRPr lang="en-US" b="1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Error from slot1_1@wid-003.chtc.wisc.edu: Job has gone over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memory limit of 2048 megabytes.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Error from slot1_20@e098.chtc.wisc.edu: SHADOW at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128.104.101.92 failed to send file(s) to &lt;128.104.101.98:35110&gt;: error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reading from /home/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script.py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: 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errno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2) No such file or directory;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STARTER failed to receive file(s) from &lt;128.104.101.92:9618&gt;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Error from slot1_11@e138.chtc.wisc.edu: STARTER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at 128.104.101.138 failed to send file(s) to &lt;128.104.101.92:9618&gt;; SHADOW at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128.104.101.92 failed to write to file /home/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/Test_18925319_16.err: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errno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122) Disk quota exceeded </a:t>
            </a:r>
          </a:p>
        </p:txBody>
      </p:sp>
    </p:spTree>
    <p:extLst>
      <p:ext uri="{BB962C8B-B14F-4D97-AF65-F5344CB8AC3E}">
        <p14:creationId xmlns:p14="http://schemas.microsoft.com/office/powerpoint/2010/main" val="165672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Hold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Job has used </a:t>
            </a:r>
            <a:r>
              <a:rPr lang="en-US" sz="2400" b="1" dirty="0"/>
              <a:t>more memory </a:t>
            </a:r>
            <a:r>
              <a:rPr lang="en-US" sz="2400" dirty="0"/>
              <a:t>than requested.</a:t>
            </a:r>
          </a:p>
          <a:p>
            <a:r>
              <a:rPr lang="en-US" sz="2400" b="1" dirty="0"/>
              <a:t>Incorrect path to files </a:t>
            </a:r>
            <a:r>
              <a:rPr lang="en-US" sz="2400" dirty="0"/>
              <a:t>that need to be transferred</a:t>
            </a:r>
          </a:p>
          <a:p>
            <a:r>
              <a:rPr lang="en-US" sz="2400" b="1" dirty="0"/>
              <a:t>Badly formatted executable scripts </a:t>
            </a:r>
            <a:r>
              <a:rPr lang="en-US" sz="2400" dirty="0"/>
              <a:t>(have Windows instead of Unix line endings)</a:t>
            </a:r>
          </a:p>
          <a:p>
            <a:r>
              <a:rPr lang="en-US" sz="2400" dirty="0"/>
              <a:t>Submit directory is </a:t>
            </a:r>
            <a:r>
              <a:rPr lang="en-US" sz="2400" b="1" dirty="0"/>
              <a:t>over quota</a:t>
            </a:r>
            <a:r>
              <a:rPr lang="en-US" sz="2400" dirty="0"/>
              <a:t>.</a:t>
            </a:r>
          </a:p>
          <a:p>
            <a:r>
              <a:rPr lang="en-US" sz="2400" b="1" dirty="0"/>
              <a:t>Job has run for too long</a:t>
            </a:r>
            <a:r>
              <a:rPr lang="en-US" sz="2400" dirty="0"/>
              <a:t>. (72 hours allowed in CHTC Pool)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admin has put your job on hold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2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992888" cy="27944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Job attributes can be edited while jobs are in the queue using:</a:t>
            </a:r>
          </a:p>
          <a:p>
            <a:pPr marL="0" indent="0" algn="ctr">
              <a:buNone/>
            </a:pPr>
            <a:r>
              <a:rPr lang="en-US" sz="2100" dirty="0"/>
              <a:t>    </a:t>
            </a:r>
            <a:r>
              <a:rPr lang="en-US" sz="2100" b="1" dirty="0" err="1">
                <a:solidFill>
                  <a:srgbClr val="CB3A46"/>
                </a:solidFill>
                <a:latin typeface="Courier"/>
                <a:cs typeface="Courier"/>
              </a:rPr>
              <a:t>condor_qedit</a:t>
            </a:r>
            <a:r>
              <a:rPr lang="en-US" sz="2100" b="1" dirty="0">
                <a:solidFill>
                  <a:srgbClr val="CB3A46"/>
                </a:solidFill>
                <a:latin typeface="Courier"/>
                <a:cs typeface="Courier"/>
              </a:rPr>
              <a:t> [U/C/J] Attribute Value</a:t>
            </a:r>
          </a:p>
          <a:p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350" dirty="0">
              <a:latin typeface="Courier"/>
              <a:cs typeface="Courier"/>
            </a:endParaRPr>
          </a:p>
          <a:p>
            <a:r>
              <a:rPr lang="en-US" dirty="0"/>
              <a:t>If a job has been fixed and can run again, release it with:</a:t>
            </a:r>
          </a:p>
          <a:p>
            <a:pPr marL="0" indent="0" algn="ctr">
              <a:buNone/>
            </a:pPr>
            <a:r>
              <a:rPr lang="en-US" sz="2100" dirty="0"/>
              <a:t>      </a:t>
            </a:r>
            <a:r>
              <a:rPr lang="en-US" sz="2100" b="1" dirty="0" err="1">
                <a:solidFill>
                  <a:srgbClr val="CB3A46"/>
                </a:solidFill>
                <a:latin typeface="Courier"/>
                <a:cs typeface="Courier"/>
              </a:rPr>
              <a:t>condor_release</a:t>
            </a:r>
            <a:r>
              <a:rPr lang="en-US" sz="2100" b="1" dirty="0">
                <a:solidFill>
                  <a:srgbClr val="CB3A46"/>
                </a:solidFill>
                <a:latin typeface="Courier"/>
                <a:cs typeface="Courier"/>
              </a:rPr>
              <a:t> [U/C/J]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036" y="2211710"/>
            <a:ext cx="6044837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condor_qedit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128.0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RequestMemory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3072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Set attribute ”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RequestMemory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263" y="3867894"/>
            <a:ext cx="6044837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condor_release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128.0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Job 18933774.0 released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0410" y="4720225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condor_qedit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condor_release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42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or Removing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7920880" cy="36856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know your job has a problem and it hasn’t yet completed, you can: </a:t>
            </a:r>
          </a:p>
          <a:p>
            <a:pPr lvl="1"/>
            <a:r>
              <a:rPr lang="en-US" sz="1800" dirty="0"/>
              <a:t>Place it on hold yourself, with 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condor_hold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[U/C/J]</a:t>
            </a: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r>
              <a:rPr lang="en-US" sz="1800" dirty="0">
                <a:cs typeface="Arial"/>
              </a:rPr>
              <a:t>Remove it from the queue, using 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[U/C/J]</a:t>
            </a:r>
          </a:p>
          <a:p>
            <a:pPr marL="342900" lvl="1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342900" lvl="1" indent="0">
              <a:buNone/>
            </a:pPr>
            <a:endParaRPr lang="en-US" sz="900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987" y="2484884"/>
            <a:ext cx="6451042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condor_hold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bob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All jobs of user ”bob" have been held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987" y="3682462"/>
            <a:ext cx="6451042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nl-NL" sz="1200" dirty="0" err="1">
                <a:solidFill>
                  <a:srgbClr val="FFFFFF"/>
                </a:solidFill>
                <a:latin typeface="Courier"/>
                <a:cs typeface="Courier"/>
              </a:rPr>
              <a:t>condor_hold</a:t>
            </a:r>
            <a:r>
              <a:rPr lang="nl-NL" sz="1200" dirty="0">
                <a:solidFill>
                  <a:srgbClr val="FFFFFF"/>
                </a:solidFill>
                <a:latin typeface="Courier"/>
                <a:cs typeface="Courier"/>
              </a:rPr>
              <a:t> 128.0</a:t>
            </a:r>
          </a:p>
          <a:p>
            <a:r>
              <a:rPr lang="nl-NL" sz="1200" dirty="0">
                <a:solidFill>
                  <a:srgbClr val="FFFFFF"/>
                </a:solidFill>
                <a:latin typeface="Courier"/>
                <a:cs typeface="Courier"/>
              </a:rPr>
              <a:t>Job 128.0 held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987" y="3090223"/>
            <a:ext cx="6451042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condor_hold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All jobs in cluster 128 have been held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152" y="4727442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condor_hold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condor_rm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18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multiple jobs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Jobs, One Submit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270377" cy="3394472"/>
          </a:xfrm>
        </p:spPr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has built-in ways to submit multiple independent jobs with one submit file</a:t>
            </a:r>
          </a:p>
          <a:p>
            <a:endParaRPr lang="en-US" dirty="0"/>
          </a:p>
        </p:txBody>
      </p:sp>
      <p:pic>
        <p:nvPicPr>
          <p:cNvPr id="4" name="Picture 3" descr="dominoes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9" y="2710267"/>
            <a:ext cx="3271694" cy="2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708727" y="2235573"/>
            <a:ext cx="5215666" cy="15414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9"/>
              </a:lnSpc>
            </a:pPr>
            <a:r>
              <a:rPr lang="en-CA" sz="4800" b="1" spc="-8" dirty="0">
                <a:solidFill>
                  <a:srgbClr val="011892"/>
                </a:solidFill>
                <a:latin typeface="Arial Bold"/>
                <a:cs typeface="Arial Bold"/>
              </a:rPr>
              <a:t>Questions so far?</a:t>
            </a:r>
          </a:p>
          <a:p>
            <a:pPr>
              <a:lnSpc>
                <a:spcPts val="5989"/>
              </a:lnSpc>
            </a:pPr>
            <a:endParaRPr lang="en-CA" sz="5200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7636074" cy="3573556"/>
          </a:xfrm>
        </p:spPr>
        <p:txBody>
          <a:bodyPr/>
          <a:lstStyle/>
          <a:p>
            <a:r>
              <a:rPr lang="en-US" sz="2800" dirty="0"/>
              <a:t>Run many independent jobs...</a:t>
            </a:r>
          </a:p>
          <a:p>
            <a:pPr lvl="2"/>
            <a:r>
              <a:rPr lang="en-US" sz="2000" dirty="0"/>
              <a:t>analyze multiple data files</a:t>
            </a:r>
          </a:p>
          <a:p>
            <a:pPr lvl="2"/>
            <a:r>
              <a:rPr lang="en-US" sz="2000" dirty="0"/>
              <a:t>test parameter or input combinations</a:t>
            </a:r>
          </a:p>
          <a:p>
            <a:pPr lvl="2"/>
            <a:r>
              <a:rPr lang="en-US" sz="2000" dirty="0"/>
              <a:t>scale up by breaking up!</a:t>
            </a:r>
          </a:p>
          <a:p>
            <a:pPr lvl="2"/>
            <a:r>
              <a:rPr lang="en-US" sz="2000" i="1" dirty="0"/>
              <a:t>we’re learning HTC, right?</a:t>
            </a:r>
          </a:p>
          <a:p>
            <a:r>
              <a:rPr lang="en-US" sz="2800" dirty="0"/>
              <a:t>...without having to: </a:t>
            </a:r>
          </a:p>
          <a:p>
            <a:pPr lvl="1"/>
            <a:r>
              <a:rPr lang="en-US" sz="2400" dirty="0"/>
              <a:t>create separate submit files for each job</a:t>
            </a:r>
          </a:p>
          <a:p>
            <a:pPr lvl="1"/>
            <a:r>
              <a:rPr lang="en-US" sz="2400" dirty="0"/>
              <a:t>submit and monitor each job, individually</a:t>
            </a:r>
          </a:p>
        </p:txBody>
      </p:sp>
    </p:spTree>
    <p:extLst>
      <p:ext uri="{BB962C8B-B14F-4D97-AF65-F5344CB8AC3E}">
        <p14:creationId xmlns:p14="http://schemas.microsoft.com/office/powerpoint/2010/main" val="200152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one job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67544" y="3723878"/>
            <a:ext cx="8229600" cy="1102066"/>
          </a:xfrm>
        </p:spPr>
        <p:txBody>
          <a:bodyPr/>
          <a:lstStyle/>
          <a:p>
            <a:r>
              <a:rPr lang="en-US" dirty="0"/>
              <a:t>Goal: create 3 jobs that each analyze a different input file.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27944"/>
            <a:ext cx="4859363" cy="2136631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file.in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059582"/>
            <a:ext cx="1415973" cy="279796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6270" y="1532932"/>
            <a:ext cx="2349590" cy="151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analyze.exe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file0.in</a:t>
            </a:r>
          </a:p>
          <a:p>
            <a:r>
              <a:rPr lang="en-US" dirty="0">
                <a:latin typeface="Courier"/>
                <a:cs typeface="Courier"/>
              </a:rPr>
              <a:t>file1.in</a:t>
            </a:r>
          </a:p>
          <a:p>
            <a:r>
              <a:rPr lang="en-US" dirty="0">
                <a:latin typeface="Courier"/>
                <a:cs typeface="Courier"/>
              </a:rPr>
              <a:t>file2.in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numbered input files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11560" y="3629924"/>
            <a:ext cx="8532440" cy="1102066"/>
          </a:xfrm>
        </p:spPr>
        <p:txBody>
          <a:bodyPr/>
          <a:lstStyle/>
          <a:p>
            <a:r>
              <a:rPr lang="en-US" sz="2400" dirty="0"/>
              <a:t>Generates 3 jobs, but doesn’t change inputs and will overwrite the outputs</a:t>
            </a:r>
          </a:p>
          <a:p>
            <a:r>
              <a:rPr lang="en-US" sz="2400" dirty="0"/>
              <a:t>So how can we specify different values to each job?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27944"/>
            <a:ext cx="4859363" cy="2031325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file.in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queue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059582"/>
            <a:ext cx="1415973" cy="279796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6270" y="1532932"/>
            <a:ext cx="2349590" cy="151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analyze.exe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file0.in</a:t>
            </a:r>
          </a:p>
          <a:p>
            <a:r>
              <a:rPr lang="en-US" dirty="0">
                <a:latin typeface="Courier"/>
                <a:cs typeface="Courier"/>
              </a:rPr>
              <a:t>file1.in</a:t>
            </a:r>
          </a:p>
          <a:p>
            <a:r>
              <a:rPr lang="en-US" dirty="0">
                <a:latin typeface="Courier"/>
                <a:cs typeface="Courier"/>
              </a:rPr>
              <a:t>file2.in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7496175" cy="857250"/>
          </a:xfrm>
        </p:spPr>
        <p:txBody>
          <a:bodyPr/>
          <a:lstStyle/>
          <a:p>
            <a:r>
              <a:rPr lang="en-US" sz="2800" dirty="0"/>
              <a:t>One submit file per job </a:t>
            </a:r>
            <a:br>
              <a:rPr lang="en-US" sz="2800" dirty="0"/>
            </a:br>
            <a:r>
              <a:rPr lang="en-US" sz="2800" dirty="0"/>
              <a:t>(not recommended!)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211920"/>
            <a:ext cx="4859363" cy="1600438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file0.in file0.out</a:t>
            </a: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file0.in</a:t>
            </a:r>
          </a:p>
          <a:p>
            <a:r>
              <a:rPr lang="en-US" dirty="0">
                <a:latin typeface="Courier"/>
                <a:cs typeface="Courier"/>
              </a:rPr>
              <a:t>output = job0.out</a:t>
            </a:r>
          </a:p>
          <a:p>
            <a:r>
              <a:rPr lang="en-US" dirty="0">
                <a:latin typeface="Courier"/>
                <a:cs typeface="Courier"/>
              </a:rPr>
              <a:t>error = job0.err</a:t>
            </a:r>
          </a:p>
          <a:p>
            <a:r>
              <a:rPr lang="en-US" b="1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937052"/>
            <a:ext cx="1542410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job0.submit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6270" y="1532932"/>
            <a:ext cx="2349590" cy="2284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analyze.exe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file0.in</a:t>
            </a:r>
          </a:p>
          <a:p>
            <a:r>
              <a:rPr lang="en-US" dirty="0">
                <a:latin typeface="Courier"/>
                <a:cs typeface="Courier"/>
              </a:rPr>
              <a:t>file1.in</a:t>
            </a:r>
          </a:p>
          <a:p>
            <a:r>
              <a:rPr lang="en-US" dirty="0">
                <a:latin typeface="Courier"/>
                <a:cs typeface="Courier"/>
              </a:rPr>
              <a:t>file2.in</a:t>
            </a:r>
          </a:p>
          <a:p>
            <a:r>
              <a:rPr lang="en-US" dirty="0">
                <a:latin typeface="Courier"/>
                <a:cs typeface="Courier"/>
              </a:rPr>
              <a:t>(etc.)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job0.submit</a:t>
            </a:r>
          </a:p>
          <a:p>
            <a:r>
              <a:rPr lang="en-US" dirty="0">
                <a:latin typeface="Courier"/>
                <a:cs typeface="Courier"/>
              </a:rPr>
              <a:t>job1.submit</a:t>
            </a:r>
          </a:p>
          <a:p>
            <a:r>
              <a:rPr lang="en-US" dirty="0">
                <a:latin typeface="Courier"/>
                <a:cs typeface="Courier"/>
              </a:rPr>
              <a:t>job2.submit</a:t>
            </a:r>
          </a:p>
          <a:p>
            <a:r>
              <a:rPr lang="en-US" dirty="0">
                <a:latin typeface="Courier"/>
                <a:cs typeface="Courier"/>
              </a:rPr>
              <a:t>(etc.)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510" y="3156136"/>
            <a:ext cx="4859363" cy="1600438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file0.in file0.out</a:t>
            </a: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file0.in</a:t>
            </a:r>
          </a:p>
          <a:p>
            <a:r>
              <a:rPr lang="en-US" dirty="0">
                <a:latin typeface="Courier"/>
                <a:cs typeface="Courier"/>
              </a:rPr>
              <a:t>output = job0.out</a:t>
            </a:r>
          </a:p>
          <a:p>
            <a:r>
              <a:rPr lang="en-US" dirty="0">
                <a:latin typeface="Courier"/>
                <a:cs typeface="Courier"/>
              </a:rPr>
              <a:t>error = job0.err</a:t>
            </a:r>
          </a:p>
          <a:p>
            <a:r>
              <a:rPr lang="en-US" b="1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510" y="2881268"/>
            <a:ext cx="1542410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job1.submit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0873" y="4465444"/>
            <a:ext cx="925253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mr-IN" sz="1600" dirty="0">
                <a:solidFill>
                  <a:srgbClr val="000000"/>
                </a:solidFill>
                <a:latin typeface="Courier"/>
                <a:cs typeface="Courier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391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Variables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03505" y="1059582"/>
            <a:ext cx="3546423" cy="37404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  <a:noAutofit/>
          </a:bodyPr>
          <a:lstStyle>
            <a:lvl1pPr marL="342786" indent="-34278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701" indent="-285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2618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599666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6712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3759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0806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7853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4900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cs typeface="Arial"/>
              </a:rPr>
              <a:t>Each job’s </a:t>
            </a:r>
            <a:r>
              <a:rPr lang="en-US" sz="2000" b="1" dirty="0" err="1">
                <a:solidFill>
                  <a:schemeClr val="accent1"/>
                </a:solidFill>
                <a:latin typeface="Courier"/>
                <a:cs typeface="Courier"/>
              </a:rPr>
              <a:t>ClusterId</a:t>
            </a:r>
            <a:r>
              <a:rPr lang="en-US" sz="2000" dirty="0">
                <a:cs typeface="Arial"/>
              </a:rPr>
              <a:t> and </a:t>
            </a:r>
            <a:r>
              <a:rPr lang="en-US" sz="2000" b="1" dirty="0" err="1">
                <a:solidFill>
                  <a:schemeClr val="accent1"/>
                </a:solidFill>
                <a:latin typeface="Courier"/>
                <a:cs typeface="Courier"/>
              </a:rPr>
              <a:t>ProcId</a:t>
            </a:r>
            <a:r>
              <a:rPr lang="en-US" sz="2000" dirty="0">
                <a:cs typeface="Arial"/>
              </a:rPr>
              <a:t> numbers are </a:t>
            </a:r>
            <a:r>
              <a:rPr lang="en-US" sz="2000" dirty="0" err="1">
                <a:cs typeface="Arial"/>
              </a:rPr>
              <a:t>autogenerated</a:t>
            </a:r>
            <a:r>
              <a:rPr lang="en-US" sz="2000" dirty="0">
                <a:cs typeface="Arial"/>
              </a:rPr>
              <a:t> and saved as job attributes. </a:t>
            </a: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cs typeface="Arial"/>
              </a:rPr>
              <a:t>The user can reference them inside the submit file using:*</a:t>
            </a:r>
          </a:p>
          <a:p>
            <a:pPr lvl="1"/>
            <a:r>
              <a:rPr lang="en-US" sz="2000" b="1" dirty="0">
                <a:cs typeface="Arial"/>
              </a:rPr>
              <a:t>$(</a:t>
            </a:r>
            <a:r>
              <a:rPr lang="en-US" sz="2000" b="1" dirty="0">
                <a:latin typeface="Courier"/>
                <a:cs typeface="Courier"/>
              </a:rPr>
              <a:t>Cluster)</a:t>
            </a:r>
            <a:endParaRPr lang="en-US" sz="2000" b="1" dirty="0">
              <a:cs typeface="Arial"/>
            </a:endParaRPr>
          </a:p>
          <a:p>
            <a:pPr lvl="1"/>
            <a:r>
              <a:rPr lang="en-US" sz="2000" b="1" dirty="0">
                <a:cs typeface="Arial"/>
              </a:rPr>
              <a:t>$(</a:t>
            </a:r>
            <a:r>
              <a:rPr lang="en-US" sz="2000" b="1" dirty="0">
                <a:latin typeface="Courier"/>
                <a:cs typeface="Courier"/>
              </a:rPr>
              <a:t>Process)</a:t>
            </a:r>
            <a:endParaRPr lang="en-US" sz="2000" b="1" dirty="0"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9097" y="1193329"/>
            <a:ext cx="5389768" cy="3223961"/>
            <a:chOff x="-9097" y="1193329"/>
            <a:chExt cx="5389768" cy="3223961"/>
          </a:xfrm>
        </p:grpSpPr>
        <p:sp>
          <p:nvSpPr>
            <p:cNvPr id="6" name="Rectangle 5"/>
            <p:cNvSpPr/>
            <p:nvPr/>
          </p:nvSpPr>
          <p:spPr>
            <a:xfrm>
              <a:off x="-9097" y="2110515"/>
              <a:ext cx="155676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ourier"/>
                  <a:cs typeface="Courier"/>
                </a:rPr>
                <a:t>queue </a:t>
              </a:r>
              <a:r>
                <a:rPr lang="en-US" sz="2000" i="1" dirty="0">
                  <a:latin typeface="Courier"/>
                  <a:cs typeface="Courier"/>
                </a:rPr>
                <a:t>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1594714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128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2110515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128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8721" y="2640643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128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71163" y="1594714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1163" y="2110515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71163" y="2640643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13" name="Straight Arrow Connector 12"/>
            <p:cNvCxnSpPr>
              <a:stCxn id="6" idx="3"/>
              <a:endCxn id="7" idx="1"/>
            </p:cNvCxnSpPr>
            <p:nvPr/>
          </p:nvCxnSpPr>
          <p:spPr>
            <a:xfrm flipV="1">
              <a:off x="1547664" y="1995893"/>
              <a:ext cx="1224136" cy="5158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3"/>
              <a:endCxn id="8" idx="1"/>
            </p:cNvCxnSpPr>
            <p:nvPr/>
          </p:nvCxnSpPr>
          <p:spPr>
            <a:xfrm>
              <a:off x="1547664" y="2511694"/>
              <a:ext cx="12241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  <a:endCxn id="9" idx="1"/>
            </p:cNvCxnSpPr>
            <p:nvPr/>
          </p:nvCxnSpPr>
          <p:spPr>
            <a:xfrm>
              <a:off x="1547664" y="2511694"/>
              <a:ext cx="1241057" cy="530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627784" y="1193329"/>
              <a:ext cx="1493027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urier"/>
                  <a:cs typeface="Courier"/>
                </a:rPr>
                <a:t>ClusterId</a:t>
              </a:r>
              <a:endParaRPr lang="en-US" sz="1800" b="1" dirty="0"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95936" y="1193329"/>
              <a:ext cx="1352814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latin typeface="Courier"/>
                  <a:cs typeface="Courier"/>
                </a:rPr>
                <a:t>ProcId</a:t>
              </a:r>
              <a:endParaRPr lang="en-US" sz="1800" b="1" dirty="0">
                <a:latin typeface="Courier"/>
                <a:cs typeface="Courier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8721" y="3127788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/>
                  <a:cs typeface="Arial"/>
                </a:rPr>
                <a:t>...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3614933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128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71163" y="3614933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Arial"/>
                  <a:cs typeface="Arial"/>
                </a:rPr>
                <a:t>N-1</a:t>
              </a:r>
            </a:p>
          </p:txBody>
        </p:sp>
        <p:cxnSp>
          <p:nvCxnSpPr>
            <p:cNvPr id="21" name="Straight Arrow Connector 20"/>
            <p:cNvCxnSpPr>
              <a:stCxn id="6" idx="3"/>
              <a:endCxn id="19" idx="1"/>
            </p:cNvCxnSpPr>
            <p:nvPr/>
          </p:nvCxnSpPr>
          <p:spPr>
            <a:xfrm>
              <a:off x="1547664" y="2511694"/>
              <a:ext cx="1224136" cy="1504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139668" y="3136829"/>
              <a:ext cx="1241003" cy="784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/>
                  <a:cs typeface="Arial"/>
                </a:rPr>
                <a:t>...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283926" y="4856261"/>
            <a:ext cx="353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 $(</a:t>
            </a:r>
            <a:r>
              <a:rPr lang="en-US" dirty="0" err="1"/>
              <a:t>ClusterId</a:t>
            </a:r>
            <a:r>
              <a:rPr lang="en-US" dirty="0"/>
              <a:t>) and $(</a:t>
            </a:r>
            <a:r>
              <a:rPr lang="en-US" dirty="0" err="1"/>
              <a:t>ProcId</a:t>
            </a:r>
            <a:r>
              <a:rPr lang="en-US" dirty="0"/>
              <a:t>) are also okay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496175" cy="857250"/>
          </a:xfrm>
        </p:spPr>
        <p:txBody>
          <a:bodyPr/>
          <a:lstStyle/>
          <a:p>
            <a:r>
              <a:rPr lang="en-US" sz="3200" dirty="0"/>
              <a:t>Using $(Process) for Numbered Files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7944"/>
            <a:ext cx="5328592" cy="2031325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arguments = file$(Process).in file$(Process).out</a:t>
            </a: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file$(Process).in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job_$(Cluster).log</a:t>
            </a:r>
          </a:p>
          <a:p>
            <a:r>
              <a:rPr lang="en-US" dirty="0">
                <a:latin typeface="Courier"/>
                <a:cs typeface="Courier"/>
              </a:rPr>
              <a:t>output = job_$(Process).out</a:t>
            </a:r>
          </a:p>
          <a:p>
            <a:r>
              <a:rPr lang="en-US" dirty="0">
                <a:latin typeface="Courier"/>
                <a:cs typeface="Courier"/>
              </a:rPr>
              <a:t>error = job_$(Process).err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queue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31590"/>
            <a:ext cx="1418978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6270" y="1532932"/>
            <a:ext cx="2349590" cy="151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analyze.exe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file0.in</a:t>
            </a:r>
          </a:p>
          <a:p>
            <a:r>
              <a:rPr lang="en-US" dirty="0">
                <a:latin typeface="Courier"/>
                <a:cs typeface="Courier"/>
              </a:rPr>
              <a:t>file1.in</a:t>
            </a:r>
          </a:p>
          <a:p>
            <a:r>
              <a:rPr lang="en-US" dirty="0">
                <a:latin typeface="Courier"/>
                <a:cs typeface="Courier"/>
              </a:rPr>
              <a:t>file2.in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0" y="3629924"/>
            <a:ext cx="9144000" cy="1102066"/>
          </a:xfrm>
        </p:spPr>
        <p:txBody>
          <a:bodyPr/>
          <a:lstStyle/>
          <a:p>
            <a:r>
              <a:rPr lang="en-US" sz="2800" dirty="0"/>
              <a:t>$(Process) and $(Cluster) allow us to provide unique values to each job and submission!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375722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Organizing Files in Sub-Directories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sub-directories* and use paths in the submit file to separate various input, error, log, and output files.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3487" y="2607405"/>
            <a:ext cx="3300721" cy="2196593"/>
            <a:chOff x="2924736" y="2427734"/>
            <a:chExt cx="3300721" cy="2196593"/>
          </a:xfrm>
        </p:grpSpPr>
        <p:pic>
          <p:nvPicPr>
            <p:cNvPr id="7" name="Picture 6" descr="Signpost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736" y="2427734"/>
              <a:ext cx="3300721" cy="2196593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 rot="21210502">
              <a:off x="3084341" y="3363696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input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 rot="422014">
              <a:off x="4466438" y="2777883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output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 rot="420000">
              <a:off x="4488850" y="3061821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error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88850" y="3514399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log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27984" y="4861854"/>
            <a:ext cx="3583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 must be created before the job is submitted</a:t>
            </a:r>
          </a:p>
        </p:txBody>
      </p:sp>
    </p:spTree>
    <p:extLst>
      <p:ext uri="{BB962C8B-B14F-4D97-AF65-F5344CB8AC3E}">
        <p14:creationId xmlns:p14="http://schemas.microsoft.com/office/powerpoint/2010/main" val="466371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6768752" cy="35337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HTCondor</a:t>
            </a:r>
            <a:r>
              <a:rPr lang="en-US" dirty="0"/>
              <a:t> can transfer an entire directory or all the contents of a directory</a:t>
            </a:r>
          </a:p>
          <a:p>
            <a:pPr lvl="1"/>
            <a:r>
              <a:rPr lang="en-US" dirty="0"/>
              <a:t>transfer whole directory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transfer contents only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Useful for jobs with many shared files; transfer a directory of files instead of listing files individually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900" y="3047758"/>
            <a:ext cx="368912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shared/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6900" y="2283718"/>
            <a:ext cx="368912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shared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3370" y="2406798"/>
            <a:ext cx="2153126" cy="2037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Courier"/>
                <a:cs typeface="Courier"/>
              </a:rPr>
              <a:t>job.submit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shared/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reference.db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parse.py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analyze.py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cleanup.py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links.config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248" y="2067694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submit_dir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266818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Paths for File 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0723" y="2879527"/>
            <a:ext cx="6444553" cy="1815882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arguments = file$(Process).in file$(Process).out</a:t>
            </a: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input</a:t>
            </a:r>
            <a:r>
              <a:rPr lang="en-US" dirty="0">
                <a:latin typeface="Courier"/>
                <a:cs typeface="Courier"/>
              </a:rPr>
              <a:t>/file$(Process).in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b="1" dirty="0">
                <a:latin typeface="Courier"/>
                <a:cs typeface="Courier"/>
              </a:rPr>
              <a:t>log</a:t>
            </a:r>
            <a:r>
              <a:rPr lang="en-US" dirty="0">
                <a:latin typeface="Courier"/>
                <a:cs typeface="Courier"/>
              </a:rPr>
              <a:t>/job$(Process).log</a:t>
            </a: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b="1" dirty="0">
                <a:latin typeface="Courier"/>
                <a:cs typeface="Courier"/>
              </a:rPr>
              <a:t>err</a:t>
            </a:r>
            <a:r>
              <a:rPr lang="en-US" dirty="0">
                <a:latin typeface="Courier"/>
                <a:cs typeface="Courier"/>
              </a:rPr>
              <a:t>/job$(Process).err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23908" y="1486200"/>
            <a:ext cx="7064516" cy="905269"/>
            <a:chOff x="196387" y="643041"/>
            <a:chExt cx="8732456" cy="1207025"/>
          </a:xfrm>
        </p:grpSpPr>
        <p:sp>
          <p:nvSpPr>
            <p:cNvPr id="6" name="Rectangle 5"/>
            <p:cNvSpPr/>
            <p:nvPr/>
          </p:nvSpPr>
          <p:spPr>
            <a:xfrm>
              <a:off x="196387" y="692358"/>
              <a:ext cx="8622492" cy="115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latin typeface="Courier"/>
                  <a:cs typeface="Courier"/>
                </a:rPr>
                <a:t>job.submit</a:t>
              </a:r>
              <a:endParaRPr lang="en-US" dirty="0">
                <a:latin typeface="Courier"/>
                <a:cs typeface="Courier"/>
              </a:endParaRPr>
            </a:p>
            <a:p>
              <a:r>
                <a:rPr lang="en-US" dirty="0" err="1">
                  <a:latin typeface="Courier"/>
                  <a:cs typeface="Courier"/>
                </a:rPr>
                <a:t>analyze.exe</a:t>
              </a:r>
              <a:endParaRPr lang="en-US" dirty="0">
                <a:latin typeface="Courier"/>
                <a:cs typeface="Courier"/>
              </a:endParaRPr>
            </a:p>
            <a:p>
              <a:endParaRPr lang="en-US" dirty="0">
                <a:latin typeface="Courier"/>
                <a:cs typeface="Courier"/>
              </a:endParaRPr>
            </a:p>
            <a:p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00141" y="696857"/>
              <a:ext cx="2041825" cy="1093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ourier"/>
                  <a:cs typeface="Courier"/>
                </a:rPr>
                <a:t>input</a:t>
              </a:r>
              <a:r>
                <a:rPr lang="en-US" dirty="0">
                  <a:latin typeface="Courier"/>
                  <a:cs typeface="Courier"/>
                </a:rPr>
                <a:t>/</a:t>
              </a:r>
            </a:p>
            <a:p>
              <a:r>
                <a:rPr lang="en-US" dirty="0">
                  <a:latin typeface="Courier"/>
                  <a:cs typeface="Courier"/>
                </a:rPr>
                <a:t>  file0.in</a:t>
              </a:r>
            </a:p>
            <a:p>
              <a:r>
                <a:rPr lang="en-US" dirty="0">
                  <a:latin typeface="Courier"/>
                  <a:cs typeface="Courier"/>
                </a:rPr>
                <a:t>  file1.in</a:t>
              </a:r>
            </a:p>
            <a:p>
              <a:r>
                <a:rPr lang="en-US" dirty="0">
                  <a:latin typeface="Courier"/>
                  <a:cs typeface="Courier"/>
                </a:rPr>
                <a:t>  file2.in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0049" y="692357"/>
              <a:ext cx="2122212" cy="1109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ourier"/>
                  <a:cs typeface="Courier"/>
                </a:rPr>
                <a:t>log</a:t>
              </a:r>
              <a:r>
                <a:rPr lang="en-US" dirty="0">
                  <a:latin typeface="Courier"/>
                  <a:cs typeface="Courier"/>
                </a:rPr>
                <a:t>/</a:t>
              </a:r>
            </a:p>
            <a:p>
              <a:r>
                <a:rPr lang="en-US" dirty="0">
                  <a:latin typeface="Courier"/>
                  <a:cs typeface="Courier"/>
                </a:rPr>
                <a:t>  job0.log</a:t>
              </a:r>
            </a:p>
            <a:p>
              <a:r>
                <a:rPr lang="en-US" dirty="0">
                  <a:latin typeface="Courier"/>
                  <a:cs typeface="Courier"/>
                </a:rPr>
                <a:t>  job1.log</a:t>
              </a:r>
            </a:p>
            <a:p>
              <a:r>
                <a:rPr lang="en-US" dirty="0">
                  <a:latin typeface="Courier"/>
                  <a:cs typeface="Courier"/>
                </a:rPr>
                <a:t>  job2.log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31714" y="692358"/>
              <a:ext cx="1897129" cy="1109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ourier"/>
                  <a:cs typeface="Courier"/>
                </a:rPr>
                <a:t>err</a:t>
              </a:r>
              <a:r>
                <a:rPr lang="en-US" dirty="0">
                  <a:latin typeface="Courier"/>
                  <a:cs typeface="Courier"/>
                </a:rPr>
                <a:t>/</a:t>
              </a:r>
            </a:p>
            <a:p>
              <a:r>
                <a:rPr lang="en-US" dirty="0">
                  <a:latin typeface="Courier"/>
                  <a:cs typeface="Courier"/>
                </a:rPr>
                <a:t>  job0.err</a:t>
              </a:r>
            </a:p>
            <a:p>
              <a:r>
                <a:rPr lang="en-US" dirty="0">
                  <a:latin typeface="Courier"/>
                  <a:cs typeface="Courier"/>
                </a:rPr>
                <a:t>  job1.err</a:t>
              </a:r>
            </a:p>
            <a:p>
              <a:r>
                <a:rPr lang="en-US" dirty="0">
                  <a:latin typeface="Courier"/>
                  <a:cs typeface="Courier"/>
                </a:rPr>
                <a:t>  job2.err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68721" y="643041"/>
              <a:ext cx="1430882" cy="96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urier"/>
                  <a:cs typeface="Courier"/>
                </a:rPr>
                <a:t>file0.out</a:t>
              </a:r>
            </a:p>
            <a:p>
              <a:r>
                <a:rPr lang="en-US" dirty="0">
                  <a:latin typeface="Courier"/>
                  <a:cs typeface="Courier"/>
                </a:rPr>
                <a:t>file1.out</a:t>
              </a:r>
            </a:p>
            <a:p>
              <a:r>
                <a:rPr lang="en-US" dirty="0">
                  <a:latin typeface="Courier"/>
                  <a:cs typeface="Courier"/>
                </a:rPr>
                <a:t>file2.out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30723" y="2499742"/>
            <a:ext cx="1686214" cy="369332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8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131590"/>
            <a:ext cx="21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(</a:t>
            </a:r>
            <a:r>
              <a:rPr lang="en-US" sz="1800" b="1" dirty="0" err="1">
                <a:latin typeface="Courier"/>
                <a:cs typeface="Courier"/>
              </a:rPr>
              <a:t>submit_dir</a:t>
            </a:r>
            <a:r>
              <a:rPr lang="en-US" sz="1800" b="1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2145350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591746" cy="857250"/>
          </a:xfrm>
        </p:spPr>
        <p:txBody>
          <a:bodyPr/>
          <a:lstStyle/>
          <a:p>
            <a:r>
              <a:rPr lang="en-US" sz="3200" dirty="0"/>
              <a:t>Separating Files by Job with </a:t>
            </a:r>
            <a:r>
              <a:rPr lang="en-US" sz="3200" dirty="0" err="1"/>
              <a:t>InitialDir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35" y="1000126"/>
            <a:ext cx="8158866" cy="3514725"/>
          </a:xfrm>
        </p:spPr>
        <p:txBody>
          <a:bodyPr/>
          <a:lstStyle/>
          <a:p>
            <a:r>
              <a:rPr lang="en-US" sz="2400" b="1" dirty="0" err="1">
                <a:latin typeface="Courier"/>
                <a:cs typeface="Courier"/>
              </a:rPr>
              <a:t>Initialdir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>
                <a:latin typeface="Arial"/>
                <a:cs typeface="Arial"/>
              </a:rPr>
              <a:t>sets the  initial location for each job’s files, allowing each job to “live” in separate directories on the submit server</a:t>
            </a:r>
          </a:p>
          <a:p>
            <a:r>
              <a:rPr lang="en-US" sz="2400" dirty="0">
                <a:latin typeface="Arial"/>
                <a:cs typeface="Arial"/>
              </a:rPr>
              <a:t>Allows same filenames for input/output files across jobs</a:t>
            </a:r>
          </a:p>
          <a:p>
            <a:r>
              <a:rPr lang="en-US" sz="2400" dirty="0">
                <a:latin typeface="Arial"/>
                <a:cs typeface="Arial"/>
              </a:rPr>
              <a:t>Also useful for jobs with lots of output files</a:t>
            </a:r>
          </a:p>
        </p:txBody>
      </p:sp>
      <p:pic>
        <p:nvPicPr>
          <p:cNvPr id="9" name="Picture 8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5806"/>
            <a:ext cx="1734541" cy="1734541"/>
          </a:xfrm>
          <a:prstGeom prst="rect">
            <a:avLst/>
          </a:prstGeom>
        </p:spPr>
      </p:pic>
      <p:pic>
        <p:nvPicPr>
          <p:cNvPr id="10" name="Picture 9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61" y="3091881"/>
            <a:ext cx="1734541" cy="1734541"/>
          </a:xfrm>
          <a:prstGeom prst="rect">
            <a:avLst/>
          </a:prstGeom>
        </p:spPr>
      </p:pic>
      <p:pic>
        <p:nvPicPr>
          <p:cNvPr id="11" name="Picture 10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02" y="3091881"/>
            <a:ext cx="1734541" cy="1734541"/>
          </a:xfrm>
          <a:prstGeom prst="rect">
            <a:avLst/>
          </a:prstGeom>
        </p:spPr>
      </p:pic>
      <p:pic>
        <p:nvPicPr>
          <p:cNvPr id="12" name="Picture 11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43" y="3091881"/>
            <a:ext cx="1734541" cy="1734541"/>
          </a:xfrm>
          <a:prstGeom prst="rect">
            <a:avLst/>
          </a:prstGeom>
        </p:spPr>
      </p:pic>
      <p:pic>
        <p:nvPicPr>
          <p:cNvPr id="13" name="Picture 12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84" y="3091881"/>
            <a:ext cx="1734541" cy="1734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6035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job0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61863" y="376846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job1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46450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job2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34574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job3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54181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job4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059582"/>
            <a:ext cx="7772400" cy="3514725"/>
          </a:xfrm>
        </p:spPr>
        <p:txBody>
          <a:bodyPr/>
          <a:lstStyle/>
          <a:p>
            <a:r>
              <a:rPr lang="en-US" sz="2800" dirty="0"/>
              <a:t>Logs, job states, and resource utilization</a:t>
            </a:r>
          </a:p>
          <a:p>
            <a:r>
              <a:rPr lang="en-US" sz="2800" dirty="0"/>
              <a:t>Testing and troubleshooting as part of scaling up.</a:t>
            </a:r>
          </a:p>
          <a:p>
            <a:r>
              <a:rPr lang="en-US" sz="2800" dirty="0"/>
              <a:t>Best ways to submit multiple jobs (what we’re here for, right?)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jobs with </a:t>
            </a:r>
            <a:r>
              <a:rPr lang="en-US" dirty="0" err="1"/>
              <a:t>initialdir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2715766"/>
            <a:ext cx="8453463" cy="2031325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initialdir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job$(Process)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file.in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file.in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132447"/>
            <a:ext cx="8453463" cy="1232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analyze.exe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1578" y="1070220"/>
            <a:ext cx="1778000" cy="125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ourier"/>
                <a:cs typeface="Courier"/>
              </a:rPr>
              <a:t>job0/</a:t>
            </a: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file.out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1978" y="1013155"/>
            <a:ext cx="1778000" cy="125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ourier"/>
                <a:cs typeface="Courier"/>
              </a:rPr>
              <a:t>job1/</a:t>
            </a: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file.out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69862" y="1031083"/>
            <a:ext cx="1778000" cy="125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ourier"/>
                <a:cs typeface="Courier"/>
              </a:rPr>
              <a:t>job2/</a:t>
            </a:r>
          </a:p>
          <a:p>
            <a:r>
              <a:rPr lang="en-US" b="1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file.out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7734"/>
            <a:ext cx="1418978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826356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(</a:t>
            </a:r>
            <a:r>
              <a:rPr lang="en-US" b="1" dirty="0" err="1">
                <a:latin typeface="Courier"/>
                <a:cs typeface="Courier"/>
              </a:rPr>
              <a:t>submit_dir</a:t>
            </a:r>
            <a:r>
              <a:rPr lang="en-US" b="1" dirty="0">
                <a:latin typeface="Courier"/>
                <a:cs typeface="Courier"/>
              </a:rPr>
              <a:t>)/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52896" y="3141511"/>
            <a:ext cx="2629647" cy="13582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/>
                <a:cs typeface="Arial"/>
              </a:rPr>
              <a:t>executable</a:t>
            </a:r>
            <a:r>
              <a:rPr lang="en-US" dirty="0">
                <a:latin typeface="Arial"/>
                <a:cs typeface="Arial"/>
              </a:rPr>
              <a:t> must be relative to the submission directory, and *not* in the </a:t>
            </a:r>
            <a:r>
              <a:rPr lang="en-US" dirty="0" err="1">
                <a:latin typeface="Arial"/>
                <a:cs typeface="Arial"/>
              </a:rPr>
              <a:t>InitialDir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87824" y="2859782"/>
            <a:ext cx="2765073" cy="85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1739502" y="1641275"/>
            <a:ext cx="4013394" cy="2283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about non-numbered jobs?</a:t>
            </a:r>
          </a:p>
        </p:txBody>
      </p:sp>
      <p:sp>
        <p:nvSpPr>
          <p:cNvPr id="4" name="object 9"/>
          <p:cNvSpPr/>
          <p:nvPr/>
        </p:nvSpPr>
        <p:spPr>
          <a:xfrm>
            <a:off x="107504" y="278777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107504" y="285978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07504" y="357986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107504" y="365187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mo.dat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mo.dat.out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278777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572000" y="285978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ca.dat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ca.dat.out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4572000" y="357986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"/>
          <p:cNvSpPr txBox="1"/>
          <p:nvPr/>
        </p:nvSpPr>
        <p:spPr>
          <a:xfrm>
            <a:off x="4572000" y="365187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md.dat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md.dat.out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107504" y="43719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"/>
          <p:cNvSpPr txBox="1"/>
          <p:nvPr/>
        </p:nvSpPr>
        <p:spPr>
          <a:xfrm>
            <a:off x="107504" y="44439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wv.dat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wv.dat.out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4572000" y="43719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4572000" y="44439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fl.dat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fl.dat.out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9" name="object 9"/>
          <p:cNvSpPr/>
          <p:nvPr/>
        </p:nvSpPr>
        <p:spPr>
          <a:xfrm>
            <a:off x="683568" y="271576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"/>
          <p:cNvSpPr txBox="1"/>
          <p:nvPr/>
        </p:nvSpPr>
        <p:spPr>
          <a:xfrm>
            <a:off x="683568" y="278777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wa.dat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wa.dat.out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683568" y="350785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"/>
          <p:cNvSpPr txBox="1"/>
          <p:nvPr/>
        </p:nvSpPr>
        <p:spPr>
          <a:xfrm>
            <a:off x="683568" y="357986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mi.dat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mi.dat.out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3" name="object 9"/>
          <p:cNvSpPr/>
          <p:nvPr/>
        </p:nvSpPr>
        <p:spPr>
          <a:xfrm>
            <a:off x="5148064" y="271576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"/>
          <p:cNvSpPr txBox="1"/>
          <p:nvPr/>
        </p:nvSpPr>
        <p:spPr>
          <a:xfrm>
            <a:off x="5148064" y="278777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co.dat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co.dat.out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5148064" y="350785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"/>
          <p:cNvSpPr txBox="1"/>
          <p:nvPr/>
        </p:nvSpPr>
        <p:spPr>
          <a:xfrm>
            <a:off x="5148064" y="357986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nv.dat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nv.dat.out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7" name="object 9"/>
          <p:cNvSpPr/>
          <p:nvPr/>
        </p:nvSpPr>
        <p:spPr>
          <a:xfrm>
            <a:off x="683568" y="429994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"/>
          <p:cNvSpPr txBox="1"/>
          <p:nvPr/>
        </p:nvSpPr>
        <p:spPr>
          <a:xfrm>
            <a:off x="683568" y="437195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sd.dat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sd.dat.out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9" name="object 9"/>
          <p:cNvSpPr/>
          <p:nvPr/>
        </p:nvSpPr>
        <p:spPr>
          <a:xfrm>
            <a:off x="5148064" y="429994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2"/>
          <p:cNvSpPr txBox="1"/>
          <p:nvPr/>
        </p:nvSpPr>
        <p:spPr>
          <a:xfrm>
            <a:off x="5148064" y="437195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mn.dat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mn.dat.out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-396552" y="25717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2"/>
          <p:cNvSpPr txBox="1"/>
          <p:nvPr/>
        </p:nvSpPr>
        <p:spPr>
          <a:xfrm>
            <a:off x="-396552" y="26437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vt.dat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vt.dat.out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3" name="object 9"/>
          <p:cNvSpPr/>
          <p:nvPr/>
        </p:nvSpPr>
        <p:spPr>
          <a:xfrm>
            <a:off x="-396552" y="3363838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2"/>
          <p:cNvSpPr txBox="1"/>
          <p:nvPr/>
        </p:nvSpPr>
        <p:spPr>
          <a:xfrm>
            <a:off x="-396552" y="3435846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tx.dat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tx.dat.out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5" name="object 9"/>
          <p:cNvSpPr/>
          <p:nvPr/>
        </p:nvSpPr>
        <p:spPr>
          <a:xfrm>
            <a:off x="4067944" y="25717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2"/>
          <p:cNvSpPr txBox="1"/>
          <p:nvPr/>
        </p:nvSpPr>
        <p:spPr>
          <a:xfrm>
            <a:off x="4067944" y="26437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al.dat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al.dat.out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7" name="object 9"/>
          <p:cNvSpPr/>
          <p:nvPr/>
        </p:nvSpPr>
        <p:spPr>
          <a:xfrm>
            <a:off x="4067944" y="3363838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2"/>
          <p:cNvSpPr txBox="1"/>
          <p:nvPr/>
        </p:nvSpPr>
        <p:spPr>
          <a:xfrm>
            <a:off x="4067944" y="3435846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ut.dat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ut.dat.out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9" name="object 9"/>
          <p:cNvSpPr/>
          <p:nvPr/>
        </p:nvSpPr>
        <p:spPr>
          <a:xfrm>
            <a:off x="-396552" y="415592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2"/>
          <p:cNvSpPr txBox="1"/>
          <p:nvPr/>
        </p:nvSpPr>
        <p:spPr>
          <a:xfrm>
            <a:off x="-396552" y="422793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ak.dat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ak.dat.out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1" name="object 9"/>
          <p:cNvSpPr/>
          <p:nvPr/>
        </p:nvSpPr>
        <p:spPr>
          <a:xfrm>
            <a:off x="4067944" y="415592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"/>
          <p:cNvSpPr txBox="1"/>
          <p:nvPr/>
        </p:nvSpPr>
        <p:spPr>
          <a:xfrm>
            <a:off x="4067944" y="422793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tn.dat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tn.dat.out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3" name="Content Placeholder 16"/>
          <p:cNvSpPr txBox="1">
            <a:spLocks/>
          </p:cNvSpPr>
          <p:nvPr/>
        </p:nvSpPr>
        <p:spPr bwMode="auto">
          <a:xfrm>
            <a:off x="927100" y="11525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marL="342786" indent="-34278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701" indent="-285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2618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599666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6712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3759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0806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7853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4900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/>
              <a:t>Back to our </a:t>
            </a:r>
            <a:r>
              <a:rPr lang="en-US" sz="2400" dirty="0" err="1"/>
              <a:t>compare_states</a:t>
            </a:r>
            <a:r>
              <a:rPr lang="en-US" sz="2400" dirty="0"/>
              <a:t> example</a:t>
            </a:r>
            <a:r>
              <a:rPr lang="is-IS" sz="2400" dirty="0"/>
              <a:t>…</a:t>
            </a:r>
          </a:p>
          <a:p>
            <a:r>
              <a:rPr lang="is-IS" sz="2400" dirty="0"/>
              <a:t>What if we had data for each state? We could do 50 submit files (or 50 “</a:t>
            </a:r>
            <a:r>
              <a:rPr lang="is-IS" sz="2400" dirty="0">
                <a:latin typeface="Courier"/>
                <a:cs typeface="Courier"/>
              </a:rPr>
              <a:t>queue 1” </a:t>
            </a:r>
            <a:r>
              <a:rPr lang="is-IS" sz="2400" dirty="0">
                <a:latin typeface="Arial"/>
                <a:cs typeface="Arial"/>
              </a:rPr>
              <a:t>statements</a:t>
            </a:r>
            <a:r>
              <a:rPr lang="is-IS" sz="2400" dirty="0">
                <a:latin typeface="Courier"/>
                <a:cs typeface="Courier"/>
              </a:rPr>
              <a:t>) </a:t>
            </a:r>
            <a:r>
              <a:rPr lang="is-IS" sz="2400" dirty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55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about non-numbered jobs?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927100" y="11525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marL="342786" indent="-34278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701" indent="-285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2618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599666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6712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3759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0806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7853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4900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/>
              <a:t>We could rename (map) our data to fit the $(Process) or approach …</a:t>
            </a:r>
          </a:p>
          <a:p>
            <a:endParaRPr lang="en-US" sz="2400" dirty="0"/>
          </a:p>
          <a:p>
            <a:r>
              <a:rPr lang="en-US" sz="2400" dirty="0"/>
              <a:t>Or we could use HTCondor’s powerful </a:t>
            </a:r>
            <a:r>
              <a:rPr lang="en-US" sz="2400" b="1" dirty="0">
                <a:latin typeface="Courier"/>
                <a:cs typeface="Courier"/>
              </a:rPr>
              <a:t>queue</a:t>
            </a:r>
            <a:r>
              <a:rPr lang="en-US" sz="2400" dirty="0"/>
              <a:t> language to submit jobs using our own variables!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897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4188"/>
              </p:ext>
            </p:extLst>
          </p:nvPr>
        </p:nvGraphicFramePr>
        <p:xfrm>
          <a:off x="395536" y="998608"/>
          <a:ext cx="8369272" cy="3883856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21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multiple submit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files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849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matching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849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in (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ii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iii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mr-IN" sz="1800" dirty="0">
                          <a:latin typeface="Arial"/>
                          <a:cs typeface="Arial"/>
                        </a:rPr>
                        <a:t>…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502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Arial"/>
                          <a:cs typeface="Arial"/>
                        </a:rPr>
                        <a:t>var1,var2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800" i="1" dirty="0" err="1">
                          <a:latin typeface="Arial"/>
                          <a:cs typeface="Arial"/>
                        </a:rPr>
                        <a:t>csv_file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400" dirty="0"/>
              <a:t>Submitting Multiple Jobs – Queue Statements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9964" y="2715766"/>
            <a:ext cx="6315172" cy="30777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queue state matching *.</a:t>
            </a:r>
            <a:r>
              <a:rPr lang="en-US" dirty="0" err="1">
                <a:latin typeface="Courier"/>
                <a:cs typeface="Courier"/>
              </a:rPr>
              <a:t>dat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964" y="3344093"/>
            <a:ext cx="6315172" cy="30777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queue state in (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ca.dat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co.dat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9964" y="3920157"/>
            <a:ext cx="6315172" cy="30777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queue state from </a:t>
            </a:r>
            <a:r>
              <a:rPr lang="en-US" b="1" dirty="0" err="1">
                <a:latin typeface="Courier"/>
                <a:cs typeface="Courier"/>
              </a:rPr>
              <a:t>state_list.txt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794" y="3867894"/>
            <a:ext cx="1495313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ca.dat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mo.dat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4362997"/>
            <a:ext cx="2036135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"/>
                <a:cs typeface="Courier"/>
              </a:rPr>
              <a:t>state_list.txt</a:t>
            </a:r>
            <a:r>
              <a:rPr lang="en-US" sz="1600" b="1" dirty="0">
                <a:solidFill>
                  <a:srgbClr val="000000"/>
                </a:solidFill>
                <a:latin typeface="Courier"/>
                <a:cs typeface="Courier"/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9964" y="1059582"/>
            <a:ext cx="6315172" cy="13849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09964" y="1059582"/>
            <a:ext cx="6315173" cy="13849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337456" y="1608140"/>
            <a:ext cx="2199243" cy="3945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69878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Multiple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“</a:t>
            </a:r>
            <a:r>
              <a:rPr lang="en-US" dirty="0">
                <a:latin typeface="Courier"/>
                <a:cs typeface="Courier"/>
              </a:rPr>
              <a:t>from</a:t>
            </a:r>
            <a:r>
              <a:rPr lang="en-US" dirty="0"/>
              <a:t>” and “</a:t>
            </a:r>
            <a:r>
              <a:rPr lang="en-US" dirty="0">
                <a:latin typeface="Courier"/>
                <a:cs typeface="Courier"/>
              </a:rPr>
              <a:t>in</a:t>
            </a:r>
            <a:r>
              <a:rPr lang="en-US" dirty="0"/>
              <a:t>” syntax support multiple variables from a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496923"/>
            <a:ext cx="5044219" cy="138499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-y </a:t>
            </a:r>
            <a:r>
              <a:rPr lang="en-US" b="1" dirty="0">
                <a:latin typeface="Courier"/>
                <a:cs typeface="Courier"/>
              </a:rPr>
              <a:t>$(year) </a:t>
            </a:r>
            <a:r>
              <a:rPr lang="en-US" dirty="0">
                <a:latin typeface="Courier"/>
                <a:cs typeface="Courier"/>
              </a:rPr>
              <a:t>-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$(</a:t>
            </a:r>
            <a:r>
              <a:rPr lang="en-US" b="1" dirty="0" err="1">
                <a:latin typeface="Courier"/>
                <a:cs typeface="Courier"/>
              </a:rPr>
              <a:t>infile</a:t>
            </a:r>
            <a:r>
              <a:rPr lang="en-US" b="1" dirty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$(</a:t>
            </a:r>
            <a:r>
              <a:rPr lang="en-US" b="1" dirty="0" err="1">
                <a:latin typeface="Courier"/>
                <a:cs typeface="Courier"/>
              </a:rPr>
              <a:t>infile</a:t>
            </a:r>
            <a:r>
              <a:rPr lang="en-US" b="1" dirty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</a:t>
            </a:r>
            <a:r>
              <a:rPr lang="en-US" b="1" dirty="0" err="1">
                <a:latin typeface="Courier"/>
                <a:cs typeface="Courier"/>
              </a:rPr>
              <a:t>infile,year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from </a:t>
            </a:r>
            <a:r>
              <a:rPr lang="en-US" dirty="0" err="1">
                <a:latin typeface="Courier"/>
                <a:cs typeface="Courier"/>
              </a:rPr>
              <a:t>job_list.txt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109" y="2499742"/>
            <a:ext cx="2999097" cy="138499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, 2010</a:t>
            </a:r>
          </a:p>
          <a:p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, 2015</a:t>
            </a:r>
          </a:p>
          <a:p>
            <a:r>
              <a:rPr lang="en-US" dirty="0" err="1">
                <a:latin typeface="Courier"/>
                <a:cs typeface="Courier"/>
              </a:rPr>
              <a:t>ca.dat</a:t>
            </a:r>
            <a:r>
              <a:rPr lang="en-US" dirty="0">
                <a:latin typeface="Courier"/>
                <a:cs typeface="Courier"/>
              </a:rPr>
              <a:t>, 2010</a:t>
            </a:r>
          </a:p>
          <a:p>
            <a:r>
              <a:rPr lang="en-US" dirty="0" err="1">
                <a:latin typeface="Courier"/>
                <a:cs typeface="Courier"/>
              </a:rPr>
              <a:t>ca.dat</a:t>
            </a:r>
            <a:r>
              <a:rPr lang="en-US" dirty="0">
                <a:latin typeface="Courier"/>
                <a:cs typeface="Courier"/>
              </a:rPr>
              <a:t>, 2015</a:t>
            </a:r>
          </a:p>
          <a:p>
            <a:r>
              <a:rPr lang="en-US" dirty="0" err="1">
                <a:latin typeface="Courier"/>
                <a:cs typeface="Courier"/>
              </a:rPr>
              <a:t>mo.dat</a:t>
            </a:r>
            <a:r>
              <a:rPr lang="en-US" dirty="0">
                <a:latin typeface="Courier"/>
                <a:cs typeface="Courier"/>
              </a:rPr>
              <a:t>, 2010</a:t>
            </a:r>
          </a:p>
          <a:p>
            <a:r>
              <a:rPr lang="en-US" dirty="0" err="1">
                <a:latin typeface="Courier"/>
                <a:cs typeface="Courier"/>
              </a:rPr>
              <a:t>mo.dat</a:t>
            </a:r>
            <a:r>
              <a:rPr lang="en-US" dirty="0">
                <a:latin typeface="Courier"/>
                <a:cs typeface="Courier"/>
              </a:rPr>
              <a:t>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579" y="2158369"/>
            <a:ext cx="1415973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161188"/>
            <a:ext cx="1665841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"/>
                <a:cs typeface="Courier"/>
              </a:rPr>
              <a:t>job_list.txt</a:t>
            </a:r>
            <a:endParaRPr lang="en-US" sz="16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400" dirty="0"/>
              <a:t>Multiple Job Use Cases – Queue Statements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31889"/>
              </p:ext>
            </p:extLst>
          </p:nvPr>
        </p:nvGraphicFramePr>
        <p:xfrm>
          <a:off x="395536" y="987574"/>
          <a:ext cx="8352928" cy="3921229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54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56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multiple submit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b="1" baseline="0" dirty="0">
                          <a:latin typeface="Arial"/>
                          <a:cs typeface="Arial"/>
                        </a:rPr>
                        <a:t> recommended.  </a:t>
                      </a:r>
                      <a:r>
                        <a:rPr lang="en-US" b="0" baseline="0" dirty="0">
                          <a:latin typeface="Arial"/>
                          <a:cs typeface="Arial"/>
                        </a:rPr>
                        <a:t>Though, c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an be useful for separating job </a:t>
                      </a:r>
                      <a:r>
                        <a:rPr lang="en-US" i="1" baseline="0" dirty="0">
                          <a:latin typeface="Arial"/>
                          <a:cs typeface="Arial"/>
                        </a:rPr>
                        <a:t>batches</a:t>
                      </a:r>
                      <a:r>
                        <a:rPr lang="en-US" i="0" baseline="0" dirty="0">
                          <a:latin typeface="Arial"/>
                          <a:cs typeface="Arial"/>
                        </a:rPr>
                        <a:t>, conceptually, for yourself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66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matching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nested looping, minimal programming, can use “files” or “</a:t>
                      </a:r>
                      <a:r>
                        <a:rPr lang="en-US" baseline="0" dirty="0" err="1">
                          <a:latin typeface="Arial"/>
                          <a:cs typeface="Arial"/>
                        </a:rPr>
                        <a:t>dirs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” keywords to narrow possible matches.</a:t>
                      </a:r>
                    </a:p>
                    <a:p>
                      <a:r>
                        <a:rPr lang="en-US" baseline="0" dirty="0">
                          <a:latin typeface="Arial"/>
                          <a:cs typeface="Arial"/>
                        </a:rPr>
                        <a:t>Requires good naming conventions, less reproducible.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431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in (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i,ii,iii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mr-IN" sz="1800" dirty="0">
                          <a:latin typeface="Arial"/>
                          <a:cs typeface="Arial"/>
                        </a:rPr>
                        <a:t>…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All information contained in the submit file: reproducible.</a:t>
                      </a:r>
                    </a:p>
                    <a:p>
                      <a:r>
                        <a:rPr lang="en-US" dirty="0">
                          <a:latin typeface="Arial"/>
                          <a:cs typeface="Arial"/>
                        </a:rPr>
                        <a:t>Harder to automate submit file creation.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954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Arial"/>
                          <a:cs typeface="Arial"/>
                        </a:rPr>
                        <a:t>var1,var2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800" i="1" dirty="0" err="1">
                          <a:latin typeface="Arial"/>
                          <a:cs typeface="Arial"/>
                        </a:rPr>
                        <a:t>csv_file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Supports multiple variables, highly modular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(easy to use one submit file for many job batches that have different </a:t>
                      </a:r>
                      <a:r>
                        <a:rPr lang="en-US" i="1" baseline="0" dirty="0" err="1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i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i="0" baseline="0" dirty="0">
                          <a:latin typeface="Arial"/>
                          <a:cs typeface="Arial"/>
                        </a:rPr>
                        <a:t>lists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), reproducible.</a:t>
                      </a:r>
                    </a:p>
                    <a:p>
                      <a:r>
                        <a:rPr lang="en-US" baseline="0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dditiona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l file needed, but can be automated.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7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636074" cy="3629025"/>
          </a:xfrm>
        </p:spPr>
        <p:txBody>
          <a:bodyPr>
            <a:normAutofit/>
          </a:bodyPr>
          <a:lstStyle/>
          <a:p>
            <a:r>
              <a:rPr lang="en-US" sz="2000" dirty="0"/>
              <a:t>Match only files or directories: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Submit multiple jobs with same input data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Use other automatic variables: </a:t>
            </a:r>
            <a:r>
              <a:rPr lang="en-US" sz="1800" dirty="0">
                <a:solidFill>
                  <a:srgbClr val="CB3A46"/>
                </a:solidFill>
                <a:latin typeface="Courier"/>
                <a:cs typeface="Courier"/>
              </a:rPr>
              <a:t>$(Step)</a:t>
            </a:r>
          </a:p>
          <a:p>
            <a:pPr lvl="1"/>
            <a:endParaRPr lang="en-US" sz="1800" dirty="0">
              <a:solidFill>
                <a:srgbClr val="CB3A46"/>
              </a:solidFill>
              <a:latin typeface="Courier"/>
              <a:cs typeface="Courier"/>
            </a:endParaRPr>
          </a:p>
          <a:p>
            <a:pPr lvl="1"/>
            <a:endParaRPr lang="en-US" sz="1400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>
                <a:cs typeface="Courier"/>
              </a:rPr>
              <a:t>Combine with </a:t>
            </a:r>
            <a:r>
              <a:rPr lang="en-US" sz="2000" dirty="0" err="1">
                <a:cs typeface="Courier"/>
              </a:rPr>
              <a:t>InitialDir</a:t>
            </a:r>
            <a:r>
              <a:rPr lang="en-US" sz="2000" dirty="0">
                <a:cs typeface="Courier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1772" y="1351062"/>
            <a:ext cx="511381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input matching </a:t>
            </a:r>
            <a:r>
              <a:rPr lang="en-US" i="1" dirty="0">
                <a:solidFill>
                  <a:srgbClr val="000000"/>
                </a:solidFill>
                <a:latin typeface="Courier"/>
                <a:cs typeface="Courier"/>
              </a:rPr>
              <a:t>files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*.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772" y="1719082"/>
            <a:ext cx="511381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directory matching </a:t>
            </a:r>
            <a:r>
              <a:rPr lang="en-US" i="1" dirty="0" err="1">
                <a:solidFill>
                  <a:srgbClr val="000000"/>
                </a:solidFill>
                <a:latin typeface="Courier"/>
                <a:cs typeface="Courier"/>
              </a:rPr>
              <a:t>dirs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job*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772" y="2503190"/>
            <a:ext cx="511381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10 input matching </a:t>
            </a:r>
            <a:r>
              <a:rPr lang="en-US" i="1" dirty="0">
                <a:solidFill>
                  <a:srgbClr val="000000"/>
                </a:solidFill>
                <a:latin typeface="Courier"/>
                <a:cs typeface="Courier"/>
              </a:rPr>
              <a:t>files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*.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722" y="3151262"/>
            <a:ext cx="5113812" cy="523220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arguments = -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$(input) -rep $(Step)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10 input matching </a:t>
            </a:r>
            <a:r>
              <a:rPr lang="en-US" i="1" dirty="0">
                <a:solidFill>
                  <a:srgbClr val="000000"/>
                </a:solidFill>
                <a:latin typeface="Courier"/>
                <a:cs typeface="Courier"/>
              </a:rPr>
              <a:t>files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*.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772" y="4145089"/>
            <a:ext cx="5113812" cy="523220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InitialDir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= $(directory)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directory matching </a:t>
            </a:r>
            <a:r>
              <a:rPr lang="en-US" i="1" dirty="0" err="1">
                <a:solidFill>
                  <a:srgbClr val="000000"/>
                </a:solidFill>
                <a:latin typeface="Courier"/>
                <a:cs typeface="Courier"/>
              </a:rPr>
              <a:t>dirs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job*</a:t>
            </a:r>
          </a:p>
        </p:txBody>
      </p:sp>
    </p:spTree>
    <p:extLst>
      <p:ext uri="{BB962C8B-B14F-4D97-AF65-F5344CB8AC3E}">
        <p14:creationId xmlns:p14="http://schemas.microsoft.com/office/powerpoint/2010/main" val="1078526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0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questions!</a:t>
            </a:r>
          </a:p>
          <a:p>
            <a:r>
              <a:rPr lang="en-US" dirty="0"/>
              <a:t>Lots of instructors around</a:t>
            </a:r>
          </a:p>
          <a:p>
            <a:endParaRPr lang="en-US" dirty="0"/>
          </a:p>
          <a:p>
            <a:r>
              <a:rPr lang="en-US" dirty="0"/>
              <a:t>Coming up:</a:t>
            </a:r>
          </a:p>
          <a:p>
            <a:pPr lvl="1"/>
            <a:r>
              <a:rPr lang="en-US" dirty="0"/>
              <a:t>Now-12:30 Hands-on Exercises</a:t>
            </a:r>
          </a:p>
          <a:p>
            <a:pPr lvl="1"/>
            <a:r>
              <a:rPr lang="en-US" dirty="0"/>
              <a:t>12:30 – 1:30 Lunch</a:t>
            </a:r>
          </a:p>
          <a:p>
            <a:pPr lvl="1"/>
            <a:r>
              <a:rPr lang="en-US" dirty="0"/>
              <a:t>1:30 – 5:00 Afternoon sessions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458200" cy="381642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000 (128.000.000) </a:t>
            </a:r>
            <a:r>
              <a:rPr lang="en-US" sz="1100" b="1" dirty="0">
                <a:latin typeface="Courier"/>
                <a:cs typeface="Courier"/>
              </a:rPr>
              <a:t>05/09 11:09:08 Job submitted </a:t>
            </a:r>
            <a:r>
              <a:rPr lang="en-US" sz="1100" dirty="0">
                <a:latin typeface="Courier"/>
                <a:cs typeface="Courier"/>
              </a:rPr>
              <a:t>from host: &lt;128.104.101.92&amp;sock=6423_b881_3&gt;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001 (128.000.000) </a:t>
            </a:r>
            <a:r>
              <a:rPr lang="en-US" sz="1100" b="1" dirty="0">
                <a:latin typeface="Courier"/>
                <a:cs typeface="Courier"/>
              </a:rPr>
              <a:t>05/09 11:10:46 Job executing </a:t>
            </a:r>
            <a:r>
              <a:rPr lang="en-US" sz="1100" dirty="0">
                <a:latin typeface="Courier"/>
                <a:cs typeface="Courier"/>
              </a:rPr>
              <a:t>on host: &lt;128.104.101.128:9618&amp;sock=5053_3126_3&gt;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006 (128.000.000) 05/09 11:10:54 Image size of job updated: 220</a:t>
            </a:r>
          </a:p>
          <a:p>
            <a:r>
              <a:rPr lang="en-US" sz="1100" dirty="0">
                <a:latin typeface="Courier"/>
                <a:cs typeface="Courier"/>
              </a:rPr>
              <a:t>	1  -  </a:t>
            </a:r>
            <a:r>
              <a:rPr lang="en-US" sz="1100" dirty="0" err="1">
                <a:latin typeface="Courier"/>
                <a:cs typeface="Courier"/>
              </a:rPr>
              <a:t>MemoryUsage</a:t>
            </a:r>
            <a:r>
              <a:rPr lang="en-US" sz="1100" dirty="0">
                <a:latin typeface="Courier"/>
                <a:cs typeface="Courier"/>
              </a:rPr>
              <a:t> of job (MB)</a:t>
            </a:r>
          </a:p>
          <a:p>
            <a:r>
              <a:rPr lang="en-US" sz="1100" dirty="0">
                <a:latin typeface="Courier"/>
                <a:cs typeface="Courier"/>
              </a:rPr>
              <a:t>	220  -  </a:t>
            </a:r>
            <a:r>
              <a:rPr lang="en-US" sz="1100" dirty="0" err="1">
                <a:latin typeface="Courier"/>
                <a:cs typeface="Courier"/>
              </a:rPr>
              <a:t>ResidentSetSize</a:t>
            </a:r>
            <a:r>
              <a:rPr lang="en-US" sz="1100" dirty="0">
                <a:latin typeface="Courier"/>
                <a:cs typeface="Courier"/>
              </a:rPr>
              <a:t> of job (KB)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005 (128.000.000) </a:t>
            </a:r>
            <a:r>
              <a:rPr lang="en-US" sz="1100" b="1" dirty="0">
                <a:latin typeface="Courier"/>
                <a:cs typeface="Courier"/>
              </a:rPr>
              <a:t>05/09 11:12:48 Job terminated.</a:t>
            </a:r>
          </a:p>
          <a:p>
            <a:r>
              <a:rPr lang="en-US" sz="1100" dirty="0">
                <a:latin typeface="Courier"/>
                <a:cs typeface="Courier"/>
              </a:rPr>
              <a:t>	(1) Normal termination (return value 0)</a:t>
            </a:r>
          </a:p>
          <a:p>
            <a:r>
              <a:rPr lang="de-DE" sz="1100" dirty="0">
                <a:latin typeface="Courier"/>
                <a:cs typeface="Courier"/>
              </a:rPr>
              <a:t>		</a:t>
            </a:r>
            <a:r>
              <a:rPr lang="de-DE" sz="1100" dirty="0" err="1">
                <a:latin typeface="Courier"/>
                <a:cs typeface="Courier"/>
              </a:rPr>
              <a:t>Usr</a:t>
            </a:r>
            <a:r>
              <a:rPr lang="de-DE" sz="1100" dirty="0">
                <a:latin typeface="Courier"/>
                <a:cs typeface="Courier"/>
              </a:rPr>
              <a:t> 0 00:00:00, </a:t>
            </a:r>
            <a:r>
              <a:rPr lang="de-DE" sz="1100" dirty="0" err="1">
                <a:latin typeface="Courier"/>
                <a:cs typeface="Courier"/>
              </a:rPr>
              <a:t>Sys</a:t>
            </a:r>
            <a:r>
              <a:rPr lang="de-DE" sz="1100" dirty="0">
                <a:latin typeface="Courier"/>
                <a:cs typeface="Courier"/>
              </a:rPr>
              <a:t> 0 00:00:00  -  Run Remote </a:t>
            </a:r>
            <a:r>
              <a:rPr lang="de-DE" sz="1100" dirty="0" err="1">
                <a:latin typeface="Courier"/>
                <a:cs typeface="Courier"/>
              </a:rPr>
              <a:t>Usage</a:t>
            </a:r>
            <a:endParaRPr lang="de-DE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Run Local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Remote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Local Usage</a:t>
            </a:r>
          </a:p>
          <a:p>
            <a:r>
              <a:rPr lang="en-US" sz="1100" dirty="0">
                <a:latin typeface="Courier"/>
                <a:cs typeface="Courier"/>
              </a:rPr>
              <a:t>	0  -  Run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Run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0  -  Total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Total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b="1" dirty="0" err="1">
                <a:latin typeface="Courier"/>
                <a:cs typeface="Courier"/>
              </a:rPr>
              <a:t>Partitionable</a:t>
            </a:r>
            <a:r>
              <a:rPr lang="en-US" sz="1100" b="1" dirty="0">
                <a:latin typeface="Courier"/>
                <a:cs typeface="Courier"/>
              </a:rPr>
              <a:t> Resources :    Usage  Request Allocated</a:t>
            </a:r>
          </a:p>
          <a:p>
            <a:r>
              <a:rPr lang="ro-RO" sz="1100" b="1" dirty="0">
                <a:latin typeface="Courier"/>
                <a:cs typeface="Courier"/>
              </a:rPr>
              <a:t>	   Cpus                 :                 1         1</a:t>
            </a:r>
          </a:p>
          <a:p>
            <a:r>
              <a:rPr lang="da-DK" sz="1100" b="1" dirty="0">
                <a:latin typeface="Courier"/>
                <a:cs typeface="Courier"/>
              </a:rPr>
              <a:t>	   Disk (KB)            :       14    20480  17203728</a:t>
            </a:r>
          </a:p>
          <a:p>
            <a:r>
              <a:rPr lang="en-US" sz="1100" b="1" dirty="0">
                <a:latin typeface="Courier"/>
                <a:cs typeface="Courier"/>
              </a:rPr>
              <a:t>	   Memory (MB)          :        1       20       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1" y="1012178"/>
            <a:ext cx="2514598" cy="15593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1905000" y="1352550"/>
            <a:ext cx="2514599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1920686" y="2343150"/>
            <a:ext cx="2575113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143000" y="4019550"/>
            <a:ext cx="4677335" cy="6858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567263"/>
            <a:ext cx="1782578" cy="50536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Arial"/>
              </a:rPr>
              <a:t>condor_submit</a:t>
            </a:r>
            <a:endParaRPr lang="en-US" sz="1800" dirty="0"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0483" y="2316628"/>
            <a:ext cx="1432871" cy="1006631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Idle </a:t>
            </a:r>
          </a:p>
          <a:p>
            <a:pPr algn="ctr"/>
            <a:r>
              <a:rPr lang="en-US" sz="1800" dirty="0">
                <a:latin typeface="Arial"/>
              </a:rPr>
              <a:t>(I)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53932" y="2316628"/>
            <a:ext cx="1413468" cy="1010588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Running (R)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55973" y="2316627"/>
            <a:ext cx="1453681" cy="1006631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Completed</a:t>
            </a:r>
          </a:p>
          <a:p>
            <a:pPr algn="ctr"/>
            <a:r>
              <a:rPr lang="en-US" sz="1800" dirty="0">
                <a:latin typeface="Arial"/>
              </a:rPr>
              <a:t>(C)</a:t>
            </a: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163578" y="2819944"/>
            <a:ext cx="396905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3993354" y="2819944"/>
            <a:ext cx="460578" cy="197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5867400" y="2819943"/>
            <a:ext cx="488573" cy="19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10282" y="1201638"/>
            <a:ext cx="1168910" cy="1169551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transfer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executable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and input to 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execute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node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62600" y="1302967"/>
            <a:ext cx="1159292" cy="954107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transfer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output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back to 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34" name="Right Bracket 33"/>
          <p:cNvSpPr/>
          <p:nvPr/>
        </p:nvSpPr>
        <p:spPr>
          <a:xfrm rot="5400000">
            <a:off x="4162862" y="1835288"/>
            <a:ext cx="120586" cy="3593290"/>
          </a:xfrm>
          <a:prstGeom prst="rightBracke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ight Bracket 34"/>
          <p:cNvSpPr/>
          <p:nvPr/>
        </p:nvSpPr>
        <p:spPr>
          <a:xfrm rot="5400000">
            <a:off x="7006820" y="2812343"/>
            <a:ext cx="120584" cy="1639176"/>
          </a:xfrm>
          <a:prstGeom prst="rightBracke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ounded Rectangle 35"/>
          <p:cNvSpPr/>
          <p:nvPr/>
        </p:nvSpPr>
        <p:spPr>
          <a:xfrm>
            <a:off x="3124200" y="3666589"/>
            <a:ext cx="1888011" cy="505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in the queue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974939" y="3666589"/>
            <a:ext cx="2254661" cy="505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leaving the queue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458200" cy="381642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000 (128.000.000) </a:t>
            </a:r>
            <a:r>
              <a:rPr lang="en-US" sz="1100" b="1" dirty="0">
                <a:latin typeface="Courier"/>
                <a:cs typeface="Courier"/>
              </a:rPr>
              <a:t>05/09 11:09:08 Job submitted </a:t>
            </a:r>
            <a:r>
              <a:rPr lang="en-US" sz="1100" dirty="0">
                <a:latin typeface="Courier"/>
                <a:cs typeface="Courier"/>
              </a:rPr>
              <a:t>from host: &lt;128.104.101.92&amp;sock=6423_b881_3&gt;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001 (128.000.000) </a:t>
            </a:r>
            <a:r>
              <a:rPr lang="en-US" sz="1100" b="1" dirty="0">
                <a:latin typeface="Courier"/>
                <a:cs typeface="Courier"/>
              </a:rPr>
              <a:t>05/09 11:10:46 Job executing </a:t>
            </a:r>
            <a:r>
              <a:rPr lang="en-US" sz="1100" dirty="0">
                <a:latin typeface="Courier"/>
                <a:cs typeface="Courier"/>
              </a:rPr>
              <a:t>on host: &lt;128.104.101.128:9618&amp;sock=5053_3126_3&gt;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006 (128.000.000) 05/09 11:10:54 Image size of job updated: 220</a:t>
            </a:r>
          </a:p>
          <a:p>
            <a:r>
              <a:rPr lang="en-US" sz="1100" dirty="0">
                <a:latin typeface="Courier"/>
                <a:cs typeface="Courier"/>
              </a:rPr>
              <a:t>	1  -  </a:t>
            </a:r>
            <a:r>
              <a:rPr lang="en-US" sz="1100" dirty="0" err="1">
                <a:latin typeface="Courier"/>
                <a:cs typeface="Courier"/>
              </a:rPr>
              <a:t>MemoryUsage</a:t>
            </a:r>
            <a:r>
              <a:rPr lang="en-US" sz="1100" dirty="0">
                <a:latin typeface="Courier"/>
                <a:cs typeface="Courier"/>
              </a:rPr>
              <a:t> of job (MB)</a:t>
            </a:r>
          </a:p>
          <a:p>
            <a:r>
              <a:rPr lang="en-US" sz="1100" dirty="0">
                <a:latin typeface="Courier"/>
                <a:cs typeface="Courier"/>
              </a:rPr>
              <a:t>	220  -  </a:t>
            </a:r>
            <a:r>
              <a:rPr lang="en-US" sz="1100" dirty="0" err="1">
                <a:latin typeface="Courier"/>
                <a:cs typeface="Courier"/>
              </a:rPr>
              <a:t>ResidentSetSize</a:t>
            </a:r>
            <a:r>
              <a:rPr lang="en-US" sz="1100" dirty="0">
                <a:latin typeface="Courier"/>
                <a:cs typeface="Courier"/>
              </a:rPr>
              <a:t> of job (KB)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005 (128.000.000) </a:t>
            </a:r>
            <a:r>
              <a:rPr lang="en-US" sz="1100" b="1" dirty="0">
                <a:latin typeface="Courier"/>
                <a:cs typeface="Courier"/>
              </a:rPr>
              <a:t>05/09 11:12:48 Job terminated.</a:t>
            </a:r>
          </a:p>
          <a:p>
            <a:r>
              <a:rPr lang="en-US" sz="1100" dirty="0">
                <a:latin typeface="Courier"/>
                <a:cs typeface="Courier"/>
              </a:rPr>
              <a:t>	(1) Normal termination (return value 0)</a:t>
            </a:r>
          </a:p>
          <a:p>
            <a:r>
              <a:rPr lang="de-DE" sz="1100" dirty="0">
                <a:latin typeface="Courier"/>
                <a:cs typeface="Courier"/>
              </a:rPr>
              <a:t>		</a:t>
            </a:r>
            <a:r>
              <a:rPr lang="de-DE" sz="1100" dirty="0" err="1">
                <a:latin typeface="Courier"/>
                <a:cs typeface="Courier"/>
              </a:rPr>
              <a:t>Usr</a:t>
            </a:r>
            <a:r>
              <a:rPr lang="de-DE" sz="1100" dirty="0">
                <a:latin typeface="Courier"/>
                <a:cs typeface="Courier"/>
              </a:rPr>
              <a:t> 0 00:00:00, </a:t>
            </a:r>
            <a:r>
              <a:rPr lang="de-DE" sz="1100" dirty="0" err="1">
                <a:latin typeface="Courier"/>
                <a:cs typeface="Courier"/>
              </a:rPr>
              <a:t>Sys</a:t>
            </a:r>
            <a:r>
              <a:rPr lang="de-DE" sz="1100" dirty="0">
                <a:latin typeface="Courier"/>
                <a:cs typeface="Courier"/>
              </a:rPr>
              <a:t> 0 00:00:00  -  Run Remote </a:t>
            </a:r>
            <a:r>
              <a:rPr lang="de-DE" sz="1100" dirty="0" err="1">
                <a:latin typeface="Courier"/>
                <a:cs typeface="Courier"/>
              </a:rPr>
              <a:t>Usage</a:t>
            </a:r>
            <a:endParaRPr lang="de-DE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Run Local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Remote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Local Usage</a:t>
            </a:r>
          </a:p>
          <a:p>
            <a:r>
              <a:rPr lang="en-US" sz="1100" dirty="0">
                <a:latin typeface="Courier"/>
                <a:cs typeface="Courier"/>
              </a:rPr>
              <a:t>	0  -  Run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Run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0  -  Total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Total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b="1" dirty="0" err="1">
                <a:latin typeface="Courier"/>
                <a:cs typeface="Courier"/>
              </a:rPr>
              <a:t>Partitionable</a:t>
            </a:r>
            <a:r>
              <a:rPr lang="en-US" sz="1100" b="1" dirty="0">
                <a:latin typeface="Courier"/>
                <a:cs typeface="Courier"/>
              </a:rPr>
              <a:t> Resources :    Usage  Request Allocated</a:t>
            </a:r>
          </a:p>
          <a:p>
            <a:r>
              <a:rPr lang="ro-RO" sz="1100" b="1" dirty="0">
                <a:latin typeface="Courier"/>
                <a:cs typeface="Courier"/>
              </a:rPr>
              <a:t>	   Cpus                 :                 1         1</a:t>
            </a:r>
          </a:p>
          <a:p>
            <a:r>
              <a:rPr lang="da-DK" sz="1100" b="1" dirty="0">
                <a:latin typeface="Courier"/>
                <a:cs typeface="Courier"/>
              </a:rPr>
              <a:t>	   Disk (KB)            :       14    20480  17203728</a:t>
            </a:r>
          </a:p>
          <a:p>
            <a:r>
              <a:rPr lang="en-US" sz="1100" b="1" dirty="0">
                <a:latin typeface="Courier"/>
                <a:cs typeface="Courier"/>
              </a:rPr>
              <a:t>	   Memory (MB)          :        1       20       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1" y="1012178"/>
            <a:ext cx="2514598" cy="15593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1905000" y="1352550"/>
            <a:ext cx="2514599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1920686" y="2343150"/>
            <a:ext cx="2575113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143000" y="4019550"/>
            <a:ext cx="4677335" cy="6858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mpkin-Pie-Whole-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64323"/>
            <a:ext cx="3505200" cy="1598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8984" y="3634647"/>
            <a:ext cx="1454739" cy="77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/>
                <a:cs typeface="Arial"/>
              </a:rPr>
              <a:t>whole computer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5723" y="4083388"/>
            <a:ext cx="1454739" cy="77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/>
                <a:cs typeface="Arial"/>
              </a:rPr>
              <a:t>your request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6"/>
            <a:ext cx="7315200" cy="3514725"/>
          </a:xfrm>
        </p:spPr>
        <p:txBody>
          <a:bodyPr/>
          <a:lstStyle/>
          <a:p>
            <a:r>
              <a:rPr lang="en-US" sz="2400" dirty="0"/>
              <a:t>Jobs are nearly always using a part of a machine (a single slot), and not the whole thing</a:t>
            </a:r>
          </a:p>
          <a:p>
            <a:r>
              <a:rPr lang="en-US" sz="2400" dirty="0"/>
              <a:t>Very important to request appropriate resources (</a:t>
            </a:r>
            <a:r>
              <a:rPr lang="en-US" sz="2400" b="1" i="1" dirty="0"/>
              <a:t>memory</a:t>
            </a:r>
            <a:r>
              <a:rPr lang="en-US" sz="2400" dirty="0"/>
              <a:t>, </a:t>
            </a:r>
            <a:r>
              <a:rPr lang="en-US" sz="2400" b="1" i="1" dirty="0" err="1"/>
              <a:t>cpus</a:t>
            </a:r>
            <a:r>
              <a:rPr lang="en-US" sz="2400" dirty="0"/>
              <a:t>, </a:t>
            </a:r>
            <a:r>
              <a:rPr lang="en-US" sz="2400" b="1" i="1" dirty="0"/>
              <a:t>disk</a:t>
            </a:r>
            <a:r>
              <a:rPr lang="en-US" sz="2400" dirty="0"/>
              <a:t>)</a:t>
            </a:r>
          </a:p>
          <a:p>
            <a:pPr lvl="1"/>
            <a:r>
              <a:rPr lang="en-US" sz="2000" b="1" dirty="0"/>
              <a:t>requesting too little</a:t>
            </a:r>
            <a:r>
              <a:rPr lang="en-US" sz="2000" dirty="0"/>
              <a:t>: causes problems for your and other jobs; jobs might by ‘held’ by HTCondor</a:t>
            </a:r>
          </a:p>
          <a:p>
            <a:pPr lvl="1"/>
            <a:r>
              <a:rPr lang="en-US" sz="2000" b="1" dirty="0"/>
              <a:t>requesting too much: </a:t>
            </a:r>
            <a:r>
              <a:rPr lang="en-US" sz="2000" dirty="0"/>
              <a:t>jobs will match to fewer “slots” than they could, and you’ll block other jobs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458200" cy="381642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000 (128.000.000) 05/09 11:09:08 Job submitted from host: &lt;128.104.101.92&amp;sock=6423_b881_3&gt;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001 (128.000.000) 05/09 11:10:46 Job executing on host: &lt;128.104.101.128:9618&amp;sock=5053_3126_3&gt;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006 (128.000.000) 05/09 11:10:54 Image size of job updated: 220</a:t>
            </a:r>
          </a:p>
          <a:p>
            <a:r>
              <a:rPr lang="en-US" sz="1100" dirty="0">
                <a:latin typeface="Courier"/>
                <a:cs typeface="Courier"/>
              </a:rPr>
              <a:t>	1  -  </a:t>
            </a:r>
            <a:r>
              <a:rPr lang="en-US" sz="1100" dirty="0" err="1">
                <a:latin typeface="Courier"/>
                <a:cs typeface="Courier"/>
              </a:rPr>
              <a:t>MemoryUsage</a:t>
            </a:r>
            <a:r>
              <a:rPr lang="en-US" sz="1100" dirty="0">
                <a:latin typeface="Courier"/>
                <a:cs typeface="Courier"/>
              </a:rPr>
              <a:t> of job (MB)</a:t>
            </a:r>
          </a:p>
          <a:p>
            <a:r>
              <a:rPr lang="en-US" sz="1100" dirty="0">
                <a:latin typeface="Courier"/>
                <a:cs typeface="Courier"/>
              </a:rPr>
              <a:t>	220  -  </a:t>
            </a:r>
            <a:r>
              <a:rPr lang="en-US" sz="1100" dirty="0" err="1">
                <a:latin typeface="Courier"/>
                <a:cs typeface="Courier"/>
              </a:rPr>
              <a:t>ResidentSetSize</a:t>
            </a:r>
            <a:r>
              <a:rPr lang="en-US" sz="1100" dirty="0">
                <a:latin typeface="Courier"/>
                <a:cs typeface="Courier"/>
              </a:rPr>
              <a:t> of job (KB)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005 (128.000.000) 05/09 11:12:48 Job terminated.</a:t>
            </a:r>
          </a:p>
          <a:p>
            <a:r>
              <a:rPr lang="en-US" sz="1100" dirty="0">
                <a:latin typeface="Courier"/>
                <a:cs typeface="Courier"/>
              </a:rPr>
              <a:t>	(1) Normal termination (return value 0)</a:t>
            </a:r>
          </a:p>
          <a:p>
            <a:r>
              <a:rPr lang="de-DE" sz="1100" dirty="0">
                <a:latin typeface="Courier"/>
                <a:cs typeface="Courier"/>
              </a:rPr>
              <a:t>		</a:t>
            </a:r>
            <a:r>
              <a:rPr lang="de-DE" sz="1100" dirty="0" err="1">
                <a:latin typeface="Courier"/>
                <a:cs typeface="Courier"/>
              </a:rPr>
              <a:t>Usr</a:t>
            </a:r>
            <a:r>
              <a:rPr lang="de-DE" sz="1100" dirty="0">
                <a:latin typeface="Courier"/>
                <a:cs typeface="Courier"/>
              </a:rPr>
              <a:t> 0 00:00:00, </a:t>
            </a:r>
            <a:r>
              <a:rPr lang="de-DE" sz="1100" dirty="0" err="1">
                <a:latin typeface="Courier"/>
                <a:cs typeface="Courier"/>
              </a:rPr>
              <a:t>Sys</a:t>
            </a:r>
            <a:r>
              <a:rPr lang="de-DE" sz="1100" dirty="0">
                <a:latin typeface="Courier"/>
                <a:cs typeface="Courier"/>
              </a:rPr>
              <a:t> 0 00:00:00  -  Run Remote </a:t>
            </a:r>
            <a:r>
              <a:rPr lang="de-DE" sz="1100" dirty="0" err="1">
                <a:latin typeface="Courier"/>
                <a:cs typeface="Courier"/>
              </a:rPr>
              <a:t>Usage</a:t>
            </a:r>
            <a:endParaRPr lang="de-DE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Run Local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Remote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Local Usage</a:t>
            </a:r>
          </a:p>
          <a:p>
            <a:r>
              <a:rPr lang="en-US" sz="1100" dirty="0">
                <a:latin typeface="Courier"/>
                <a:cs typeface="Courier"/>
              </a:rPr>
              <a:t>	0  -  Run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Run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0  -  Total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Total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dirty="0" err="1">
                <a:latin typeface="Courier"/>
                <a:cs typeface="Courier"/>
              </a:rPr>
              <a:t>Partitionable</a:t>
            </a:r>
            <a:r>
              <a:rPr lang="en-US" sz="1100" dirty="0">
                <a:latin typeface="Courier"/>
                <a:cs typeface="Courier"/>
              </a:rPr>
              <a:t> Resources :    Usage  Request Allocated</a:t>
            </a:r>
          </a:p>
          <a:p>
            <a:r>
              <a:rPr lang="ro-RO" sz="1100" dirty="0">
                <a:latin typeface="Courier"/>
                <a:cs typeface="Courier"/>
              </a:rPr>
              <a:t>	   Cpus                 :                 1         1</a:t>
            </a:r>
          </a:p>
          <a:p>
            <a:r>
              <a:rPr lang="da-DK" sz="1100" dirty="0">
                <a:latin typeface="Courier"/>
                <a:cs typeface="Courier"/>
              </a:rPr>
              <a:t>	   Disk (KB)            :       14    20480  17203728</a:t>
            </a:r>
          </a:p>
          <a:p>
            <a:r>
              <a:rPr lang="en-US" sz="1100" dirty="0">
                <a:latin typeface="Courier"/>
                <a:cs typeface="Courier"/>
              </a:rPr>
              <a:t>	   Memory (MB)          :        1       20       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1" y="1012178"/>
            <a:ext cx="2514598" cy="15593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1905000" y="1352550"/>
            <a:ext cx="2514599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1920686" y="2343150"/>
            <a:ext cx="2575113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143000" y="4019550"/>
            <a:ext cx="4677335" cy="6858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Troubleshooting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7866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9852</TotalTime>
  <Words>2935</Words>
  <Application>Microsoft Macintosh PowerPoint</Application>
  <PresentationFormat>On-screen Show (16:9)</PresentationFormat>
  <Paragraphs>560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Arial Bold</vt:lpstr>
      <vt:lpstr>Calibri</vt:lpstr>
      <vt:lpstr>Consolas</vt:lpstr>
      <vt:lpstr>Courier</vt:lpstr>
      <vt:lpstr>Futura</vt:lpstr>
      <vt:lpstr>Symbol</vt:lpstr>
      <vt:lpstr>Times</vt:lpstr>
      <vt:lpstr>Wingdings</vt:lpstr>
      <vt:lpstr>OSG-Summer-School-Template</vt:lpstr>
      <vt:lpstr>Submitting Many Jobs at Once</vt:lpstr>
      <vt:lpstr>PowerPoint Presentation</vt:lpstr>
      <vt:lpstr>Goals for this Session</vt:lpstr>
      <vt:lpstr>Log File</vt:lpstr>
      <vt:lpstr>Job States</vt:lpstr>
      <vt:lpstr>Log File</vt:lpstr>
      <vt:lpstr>Resource Request</vt:lpstr>
      <vt:lpstr>Log File</vt:lpstr>
      <vt:lpstr>Testing and Troubleshooting</vt:lpstr>
      <vt:lpstr>What Can Go Wrong?</vt:lpstr>
      <vt:lpstr>Reviewing Failed Jobs</vt:lpstr>
      <vt:lpstr>Reviewing Jobs</vt:lpstr>
      <vt:lpstr>Held Jobs</vt:lpstr>
      <vt:lpstr>Diagnosing Holds</vt:lpstr>
      <vt:lpstr>Common Hold Reasons</vt:lpstr>
      <vt:lpstr>Fixing Holds</vt:lpstr>
      <vt:lpstr>Holding or Removing Jobs</vt:lpstr>
      <vt:lpstr>Submitting multiple jobs</vt:lpstr>
      <vt:lpstr>Many Jobs, One Submit File</vt:lpstr>
      <vt:lpstr>Advantages</vt:lpstr>
      <vt:lpstr>From one job …</vt:lpstr>
      <vt:lpstr>Multiple numbered input files</vt:lpstr>
      <vt:lpstr>One submit file per job  (not recommended!) </vt:lpstr>
      <vt:lpstr>Automatic Variables</vt:lpstr>
      <vt:lpstr>Using $(Process) for Numbered Files </vt:lpstr>
      <vt:lpstr>Organizing Files in Sub-Directories</vt:lpstr>
      <vt:lpstr>Shared Files</vt:lpstr>
      <vt:lpstr>Use Paths for File Type</vt:lpstr>
      <vt:lpstr>Separating Files by Job with InitialDir</vt:lpstr>
      <vt:lpstr>Separating jobs with initialdir</vt:lpstr>
      <vt:lpstr>What about non-numbered jobs?</vt:lpstr>
      <vt:lpstr>What about non-numbered jobs?</vt:lpstr>
      <vt:lpstr>Submitting Multiple Jobs – Queue Statements</vt:lpstr>
      <vt:lpstr>Using Multiple Variables</vt:lpstr>
      <vt:lpstr>Multiple Job Use Cases – Queue Statements</vt:lpstr>
      <vt:lpstr>Other Features</vt:lpstr>
      <vt:lpstr>Your Turn!</vt:lpstr>
      <vt:lpstr>Exercises!</vt:lpstr>
    </vt:vector>
  </TitlesOfParts>
  <Company>Investintech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279</cp:revision>
  <cp:lastPrinted>2017-07-16T20:09:45Z</cp:lastPrinted>
  <dcterms:created xsi:type="dcterms:W3CDTF">2014-07-06T23:55:21Z</dcterms:created>
  <dcterms:modified xsi:type="dcterms:W3CDTF">2019-07-07T22:13:05Z</dcterms:modified>
</cp:coreProperties>
</file>