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296400"/>
  <p:embeddedFontLst>
    <p:embeddedFont>
      <p:font typeface="Carme"/>
      <p:regular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2CF423F-7116-4518-9805-12B8E59D4B35}">
  <a:tblStyle styleId="{92CF423F-7116-4518-9805-12B8E59D4B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4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0.xml"/><Relationship Id="rId38" Type="http://schemas.openxmlformats.org/officeDocument/2006/relationships/font" Target="fonts/Carm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30200" y="696912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831262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914400" y="4416425"/>
            <a:ext cx="5029200" cy="4183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330200" y="696912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d2f1a726_0_44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5d2f1a726_0_44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f4cebebd_4_35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5f4cebebd_4_35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f4cebebd_4_63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5f4cebebd_4_63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d2f1a726_0_72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15d2f1a726_0_72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f4cebebd_4_5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5f4cebebd_4_5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f4cebebd_4_107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5f4cebebd_4_107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d0b616bd_0_87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5d0b616bd_0_87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f4cebebd_4_10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5f4cebebd_4_10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e3c3b476_0_38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3e3c3b476_0_38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e3c3b476_0_3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3e3c3b476_0_3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f4cebebd_3_0:notes"/>
          <p:cNvSpPr/>
          <p:nvPr>
            <p:ph idx="2" type="sldImg"/>
          </p:nvPr>
        </p:nvSpPr>
        <p:spPr>
          <a:xfrm>
            <a:off x="381175" y="697230"/>
            <a:ext cx="60963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f4cebebd_3_0:notes"/>
          <p:cNvSpPr txBox="1"/>
          <p:nvPr>
            <p:ph idx="1" type="body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f4cebebd_4_116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5f4cebebd_4_116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f4cebebd_4_77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5f4cebebd_4_77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d65e3636_0_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5d65e3636_0_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f4cebebd_4_7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5f4cebebd_4_7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5f4cebebd_4_92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5f4cebebd_4_92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f4cebebd_4_42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5f4cebebd_4_42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ceae71c01_0_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ceae71c01_0_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ceae71c01_0_8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ceae71c01_0_8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eae71c01_0_15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ceae71c01_0_15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5d2f1a726_0_104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5d2f1a726_0_104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f4cebebd_4_123:notes"/>
          <p:cNvSpPr/>
          <p:nvPr>
            <p:ph idx="2" type="sldImg"/>
          </p:nvPr>
        </p:nvSpPr>
        <p:spPr>
          <a:xfrm>
            <a:off x="381175" y="697230"/>
            <a:ext cx="6096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f4cebebd_4_123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e6dcbc11_0_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3e6dcbc11_0_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3e6dcbc11_0_0:notes"/>
          <p:cNvSpPr txBox="1"/>
          <p:nvPr>
            <p:ph idx="12" type="sldNum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d34d499e5_0_0:notes"/>
          <p:cNvSpPr/>
          <p:nvPr>
            <p:ph idx="2" type="sldImg"/>
          </p:nvPr>
        </p:nvSpPr>
        <p:spPr>
          <a:xfrm>
            <a:off x="381175" y="697230"/>
            <a:ext cx="6096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d34d499e5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f4cebebd_6_12:notes"/>
          <p:cNvSpPr/>
          <p:nvPr>
            <p:ph idx="2" type="sldImg"/>
          </p:nvPr>
        </p:nvSpPr>
        <p:spPr>
          <a:xfrm>
            <a:off x="329251" y="697032"/>
            <a:ext cx="6199498" cy="3486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3" name="Google Shape;153;g15f4cebebd_6_12:notes"/>
          <p:cNvSpPr txBox="1"/>
          <p:nvPr>
            <p:ph idx="1" type="body"/>
          </p:nvPr>
        </p:nvSpPr>
        <p:spPr>
          <a:xfrm>
            <a:off x="914400" y="4417185"/>
            <a:ext cx="5029200" cy="4183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e3c3b476_0_12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3e3c3b476_0_12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e3c3b476_0_3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e3c3b476_0_3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3e3c3b476_0_3:notes"/>
          <p:cNvSpPr txBox="1"/>
          <p:nvPr>
            <p:ph idx="12" type="sldNum"/>
          </p:nvPr>
        </p:nvSpPr>
        <p:spPr>
          <a:xfrm>
            <a:off x="3886200" y="8831262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d2f1a726_0_28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5d2f1a726_0_28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f4cebebd_4_13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5f4cebebd_4_13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f4cebebd_4_20:notes"/>
          <p:cNvSpPr txBox="1"/>
          <p:nvPr>
            <p:ph idx="1" type="body"/>
          </p:nvPr>
        </p:nvSpPr>
        <p:spPr>
          <a:xfrm>
            <a:off x="914400" y="4416425"/>
            <a:ext cx="5029200" cy="41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5f4cebebd_4_20:notes"/>
          <p:cNvSpPr/>
          <p:nvPr>
            <p:ph idx="2" type="sldImg"/>
          </p:nvPr>
        </p:nvSpPr>
        <p:spPr>
          <a:xfrm>
            <a:off x="330200" y="696912"/>
            <a:ext cx="6197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OBJECT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g_logo_4c_white"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67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277" lvl="1" marL="74277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41034" lvl="2" marL="1142734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0929" lvl="3" marL="15998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40822" lvl="4" marL="2056922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40717" lvl="5" marL="251401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40610" lvl="6" marL="297111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40503" lvl="7" marL="3428203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40398" lvl="8" marL="3885298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774701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2" type="body"/>
          </p:nvPr>
        </p:nvSpPr>
        <p:spPr>
          <a:xfrm>
            <a:off x="4737100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457201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3" type="body"/>
          </p:nvPr>
        </p:nvSpPr>
        <p:spPr>
          <a:xfrm>
            <a:off x="4645029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4" type="body"/>
          </p:nvPr>
        </p:nvSpPr>
        <p:spPr>
          <a:xfrm>
            <a:off x="4645029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7204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575051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57204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0" name="Google Shape;110;p2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547" lvl="1" marL="45704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392" lvl="2" marL="914092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241" lvl="3" marL="137114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87" lvl="4" marL="182818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935" lvl="5" marL="228523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781" lvl="6" marL="274228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629" lvl="7" marL="31993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75" lvl="8" marL="365637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 rot="5400000">
            <a:off x="2903500" y="-1128674"/>
            <a:ext cx="35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3" name="Google Shape;23;p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 rot="5400000">
            <a:off x="5360951" y="1328776"/>
            <a:ext cx="4429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 rot="5400000">
            <a:off x="1398550" y="-538124"/>
            <a:ext cx="44292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5" name="Google Shape;125;p23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26" name="Google Shape;126;p23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Google Shape;40;p6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9" name="Google Shape;49;p7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747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737100" y="1000125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6" name="Google Shape;56;p8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0" y="4856162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</a:t>
            </a:r>
            <a:r>
              <a:rPr b="0" i="0" lang="en-US" sz="12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School 201</a:t>
            </a:r>
            <a:r>
              <a:rPr lang="en-US" sz="1200">
                <a:solidFill>
                  <a:srgbClr val="FF8000"/>
                </a:solidFill>
              </a:rPr>
              <a:t>9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-1266825" y="4506912"/>
            <a:ext cx="184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osg_logo_4c_white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>
            <a:off x="-1266824" y="4506913"/>
            <a:ext cx="18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osg_logo_4c_white" id="71" name="Google Shape;7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1" y="4856165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-US" sz="1200">
                <a:solidFill>
                  <a:srgbClr val="FF8000"/>
                </a:solidFill>
              </a:rPr>
              <a:t>User School 2019</a:t>
            </a:r>
            <a:endParaRPr/>
          </a:p>
        </p:txBody>
      </p:sp>
      <p:cxnSp>
        <p:nvCxnSpPr>
          <p:cNvPr id="73" name="Google Shape;73;p11"/>
          <p:cNvCxnSpPr/>
          <p:nvPr/>
        </p:nvCxnSpPr>
        <p:spPr>
          <a:xfrm>
            <a:off x="525465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s://www.flickr.com/photos/brentleimenstoll/8583169092/in/photolist-e5sZ91-pTEU2k-8vdNkH-VcpFXV-g6fUKp-g6f5He-5psTGE-5Skkr6-dTD98a-8vXRDQ-7x4gaL-7XdH8Z-5n4B4K-n6T1Qx-8wNERS-h6DUx-e5nnik-g6f4H8-icEtTS-g6fkYf-9jKrxC-5Xpci8-5NKmrd-7wXZqv-5wjDB1-7Xeyh2-7wYQ3c-7x2DqW-8PXbKX-7XgDfy-7XgEMJ-aTV4fK-7wXJWR-7XdxYV-7wXGt6-7x2UoY-7Xeqxi-4n2X2c-4n2Xki-4n2WW2-7Xdxhp-7Xhzvd-fodCkj-TVrve-nnjFt-7Bbgry-qGVCGu-261oKwf-ndCp6W-nHr6oG" TargetMode="External"/><Relationship Id="rId5" Type="http://schemas.openxmlformats.org/officeDocument/2006/relationships/hyperlink" Target="https://creativecommons.org/licenses/by-sa/2.0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direlog/status/886721271102410752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upport.opensciencegrid.org" TargetMode="External"/><Relationship Id="rId4" Type="http://schemas.openxmlformats.org/officeDocument/2006/relationships/hyperlink" Target="mailto:user-support@opensciencegrid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527100" y="1714500"/>
            <a:ext cx="8089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Arial"/>
              <a:buNone/>
            </a:pPr>
            <a:r>
              <a:rPr lang="en-US" sz="4800"/>
              <a:t>Troubleshooting Your Jobs</a:t>
            </a:r>
            <a:endParaRPr sz="4800"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647700" y="2914650"/>
            <a:ext cx="81279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University of Wisconsin - 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sleep.sub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Can't open "/home/blin/school/</a:t>
            </a:r>
            <a:r>
              <a:rPr lang="en-US" sz="1800">
                <a:solidFill>
                  <a:srgbClr val="000080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inptu_data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"  with flags 00 (No such file or directory)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job(s)No '</a:t>
            </a:r>
            <a:r>
              <a:rPr lang="en-US" sz="1800">
                <a:solidFill>
                  <a:srgbClr val="000080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executable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' parameter was provided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I don't know about the '</a:t>
            </a:r>
            <a:r>
              <a:rPr lang="en-US" sz="1800">
                <a:solidFill>
                  <a:srgbClr val="000080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vanila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' universe.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</a:t>
            </a:r>
            <a:r>
              <a:rPr lang="en-US" sz="1800">
                <a:solidFill>
                  <a:srgbClr val="000080"/>
                </a:solidFill>
                <a:highlight>
                  <a:srgbClr val="FF8000"/>
                </a:highlight>
                <a:latin typeface="Consolas"/>
                <a:ea typeface="Consolas"/>
                <a:cs typeface="Consolas"/>
                <a:sym typeface="Consolas"/>
              </a:rPr>
              <a:t>/bin/slep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does not exist</a:t>
            </a:r>
            <a:endParaRPr sz="10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There are typos in your submit file.</a:t>
            </a:r>
            <a:endParaRPr sz="24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Fix your typos! Condor can only catch a select few of them.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sleep.sh is a script with CRLF (DOS/Win) line endings</a:t>
            </a:r>
            <a:endParaRPr sz="16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Run with -allow-crlf-script if this is really what you want</a:t>
            </a:r>
            <a:r>
              <a:rPr b="1" lang="en-US" sz="1600"/>
              <a:t>                                                                                                                  </a:t>
            </a:r>
            <a:endParaRPr b="1" sz="1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/>
          </a:p>
        </p:txBody>
      </p:sp>
      <p:sp>
        <p:nvSpPr>
          <p:cNvPr id="233" name="Google Shape;233;p34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4" name="Google Shape;234;p3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sleep.sh is a script with CRLF (DOS/Win) line endings</a:t>
            </a:r>
            <a:endParaRPr sz="16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Run with -allow-crlf-script if this is really what you want</a:t>
            </a:r>
            <a:r>
              <a:rPr b="1" lang="en-US" sz="1600"/>
              <a:t>  </a:t>
            </a:r>
            <a:r>
              <a:rPr b="1" lang="en-US" sz="1600"/>
              <a:t>                                                                                                                                                                                               </a:t>
            </a:r>
            <a:endParaRPr b="1" sz="1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There are carriage return line endings (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^M</a:t>
            </a:r>
            <a:r>
              <a:rPr lang="en-US" sz="2300">
                <a:solidFill>
                  <a:srgbClr val="000080"/>
                </a:solidFill>
              </a:rPr>
              <a:t>) in your executable.</a:t>
            </a:r>
            <a:endParaRPr sz="23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Convert your executable with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dos2unix</a:t>
            </a:r>
            <a:r>
              <a:rPr lang="en-US" sz="2300">
                <a:solidFill>
                  <a:srgbClr val="000080"/>
                </a:solidFill>
              </a:rPr>
              <a:t> or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vi -b &lt;FILENAME&gt;</a:t>
            </a:r>
            <a:r>
              <a:rPr lang="en-US" sz="2300">
                <a:solidFill>
                  <a:srgbClr val="000080"/>
                </a:solidFill>
              </a:rPr>
              <a:t> to see and delete the carriage returns (use ‘x’ to delete). </a:t>
            </a:r>
            <a:endParaRPr b="1" sz="2300"/>
          </a:p>
        </p:txBody>
      </p:sp>
      <p:sp>
        <p:nvSpPr>
          <p:cNvPr id="241" name="Google Shape;241;p35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2" name="Google Shape;242;p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What are my jobs up to?</a:t>
            </a:r>
            <a:endParaRPr sz="3200"/>
          </a:p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-help status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	JobStatus codes: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1 I IDLE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2 R RUNNING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3 X REMOVED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4 C COMPLETED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5 H HELD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6 &gt; TRANSFERRING_OUTPUT</a:t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</a:rPr>
              <a:t>     7 S SUSPENDED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0" name="Google Shape;250;p3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idle?</a:t>
            </a:r>
            <a:endParaRPr sz="3200"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-better 29486</a:t>
            </a:r>
            <a:endParaRPr b="1"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[...]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The Requirements expression for job 29486.000 reduces to these conditions: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    	Slots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Step	Matched  Condition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-----  --------  ---------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[1]    	8348  Target.OpSysMajorVer == 6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[7]   	10841  TARGET.Disk &gt;= RequestDisk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[9]            1  TARGET.Memory &gt;= RequestMemory</a:t>
            </a:r>
            <a:endParaRPr sz="12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[11]  	10852  TARGET.HasFileTransfer</a:t>
            </a:r>
            <a:endParaRPr sz="12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8" name="Google Shape;258;p3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still running?</a:t>
            </a:r>
            <a:endParaRPr sz="3200"/>
          </a:p>
        </p:txBody>
      </p:sp>
      <p:sp>
        <p:nvSpPr>
          <p:cNvPr id="264" name="Google Shape;264;p3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condor_q -nobatch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ID      OWNER       	SUBMITTED 	RUN_TIME ST PRI SIZE CMD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14665.0   blin        	7/25 18:19   </a:t>
            </a:r>
            <a:r>
              <a:rPr lang="en-US" sz="18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0+23:00:03</a:t>
            </a: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 R  0	0.3 sleep.sh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Use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condor_ssh_to_job &lt;JOB ID&gt;</a:t>
            </a:r>
            <a:r>
              <a:rPr lang="en-US" sz="2400">
                <a:solidFill>
                  <a:srgbClr val="000080"/>
                </a:solidFill>
              </a:rPr>
              <a:t> to open an SSH session to the worker node running your job. Non-OSG jobs only!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6" name="Google Shape;266;p3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72" name="Google Shape;272;p3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14662.0   blin        	7/25 18:05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slot1_12@e163.chtc.wisc.edu: Failed to execute '/var/lib/condor/execute/slot1/dir_3090825/condor_exec.exe': (errno=8: 'Exec format error')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4" name="Google Shape;274;p3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80" name="Google Shape;280;p4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14662.0   blin        	7/25 18:05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slot1_12@e163.chtc.wisc.edu: Failed to execute '/var/lib/condor/execute/slot1/dir_3090825/condor_exec.exe': (errno=8: 'Exec format error')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Condor couldn’t run your executable.</a:t>
            </a:r>
            <a:endParaRPr sz="23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Add the missing ‘shebang’ line at the top of the executable, e.g.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#!/bin/bash</a:t>
            </a:r>
            <a:r>
              <a:rPr lang="en-US" sz="2300">
                <a:solidFill>
                  <a:srgbClr val="000080"/>
                </a:solidFill>
              </a:rPr>
              <a:t>.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2" name="Google Shape;282;p4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88" name="Google Shape;288;p41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 	OWNER      	HELD_SINCE  HOLD_REASON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29494.0   blin        	7/16 17:31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initialize user log to /home/blin/foo/bar/test-000.log or /dev/null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0" name="Google Shape;290;p4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ID   	OWNER      	HELD_SINCE  HOLD_REASON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29494.0   blin        	7/16 17:31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initialize user log to /home/blin/foo/bar/test-000.log or /dev/null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Huh?</a:t>
            </a:r>
            <a:r>
              <a:rPr b="1" lang="en-US" sz="2300">
                <a:solidFill>
                  <a:srgbClr val="000080"/>
                </a:solidFill>
              </a:rPr>
              <a:t> </a:t>
            </a:r>
            <a:r>
              <a:rPr lang="en-US" sz="2300">
                <a:solidFill>
                  <a:srgbClr val="000080"/>
                </a:solidFill>
              </a:rPr>
              <a:t>Condor couldn’t write the job log files</a:t>
            </a:r>
            <a:endParaRPr sz="23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FF8000"/>
                </a:solidFill>
              </a:rPr>
              <a:t>Solution:</a:t>
            </a:r>
            <a:r>
              <a:rPr lang="en-US" sz="2300">
                <a:solidFill>
                  <a:srgbClr val="000080"/>
                </a:solidFill>
              </a:rPr>
              <a:t> On the submit server, ensure existence and write permissions for each folder in the specified path or choose a new location for your files!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</a:t>
            </a:r>
            <a:r>
              <a:rPr b="1" lang="en-US" sz="1800"/>
              <a:t> </a:t>
            </a:r>
            <a:r>
              <a:rPr b="1" lang="en-US" sz="2400"/>
              <a:t>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   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98" name="Google Shape;298;p4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>
            <a:off x="5199675" y="1567475"/>
            <a:ext cx="2715600" cy="2753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4294967295" type="title"/>
          </p:nvPr>
        </p:nvSpPr>
        <p:spPr>
          <a:xfrm>
            <a:off x="873875" y="2211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The grid is your oyster!      </a:t>
            </a:r>
            <a:endParaRPr sz="4800"/>
          </a:p>
        </p:txBody>
      </p:sp>
      <p:pic>
        <p:nvPicPr>
          <p:cNvPr descr="StockSnap_S0NV9XZ4OZ.jpg"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20800" r="12533" t="0"/>
          <a:stretch/>
        </p:blipFill>
        <p:spPr>
          <a:xfrm>
            <a:off x="5329125" y="1715963"/>
            <a:ext cx="2456700" cy="245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04" name="Google Shape;304;p4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slot1_1@e026.chtc.wisc.edu: Job has gone over memory limit of 100 megabytes. Peak usage: 500 megabytes.    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6" name="Google Shape;306;p4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6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 ID  	OWNER      	HELD_SINCE  HOLD_REASON                                                                                                                                                                                                                                                            19.0   blin        	7/14 15:07 </a:t>
            </a:r>
            <a:r>
              <a:rPr lang="en-US" sz="16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slot1_1@e026.chtc.wisc.edu: Job has gone over memory limit of 100 megabytes. Peak usage: 100 megabytes.   </a:t>
            </a:r>
            <a:r>
              <a:rPr lang="en-US" sz="18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FF8000"/>
                </a:solidFill>
              </a:rPr>
              <a:t> </a:t>
            </a:r>
            <a:r>
              <a:rPr lang="en-US" sz="1800"/>
              <a:t>  </a:t>
            </a:r>
            <a:r>
              <a:rPr b="1" lang="en-US" sz="1000"/>
              <a:t>                                                                                                                                                                                                  </a:t>
            </a:r>
            <a:endParaRPr b="1" sz="10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You’ve used too many resources. </a:t>
            </a:r>
            <a:endParaRPr sz="24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Request more! 1GB of memory is a good place to start. If your max memory footprint per job is approaching 10GB, consult OSG staff</a:t>
            </a:r>
            <a:endParaRPr b="1" sz="1000"/>
          </a:p>
        </p:txBody>
      </p:sp>
      <p:sp>
        <p:nvSpPr>
          <p:cNvPr id="313" name="Google Shape;313;p44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4" name="Google Shape;314;p4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Fixing held jobs</a:t>
            </a:r>
            <a:endParaRPr sz="3200"/>
          </a:p>
        </p:txBody>
      </p:sp>
      <p:sp>
        <p:nvSpPr>
          <p:cNvPr id="320" name="Google Shape;320;p45"/>
          <p:cNvSpPr txBox="1"/>
          <p:nvPr>
            <p:ph idx="1" type="body"/>
          </p:nvPr>
        </p:nvSpPr>
        <p:spPr>
          <a:xfrm>
            <a:off x="747425" y="9910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2000"/>
              <a:t>If the problem was with your submit file</a:t>
            </a:r>
            <a:r>
              <a:rPr lang="en-US" sz="2000"/>
              <a:t> -</a:t>
            </a:r>
            <a:r>
              <a:rPr lang="en-US" sz="2000"/>
              <a:t> remove your jobs, fix the submit file, and resubmit:</a:t>
            </a:r>
            <a:endParaRPr sz="2000"/>
          </a:p>
          <a:p>
            <a:pPr indent="-330200" lvl="0" marL="457200" rtl="0" algn="l">
              <a:spcBef>
                <a:spcPts val="64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condor_rm &lt;job ID&gt;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/>
              <a:t>Add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request_disk</a:t>
            </a:r>
            <a:r>
              <a:rPr lang="en-US" sz="1600"/>
              <a:t>,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request_mem</a:t>
            </a:r>
            <a:r>
              <a:rPr lang="en-US" sz="1600"/>
              <a:t>, or </a:t>
            </a: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request_cpus</a:t>
            </a:r>
            <a:r>
              <a:rPr lang="en-US" sz="1600"/>
              <a:t> to your submit file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AutoNum type="arabicPeriod"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condor_submit &lt;submit file&gt;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000"/>
              <a:t>If the problem was outside of your submit file</a:t>
            </a:r>
            <a:r>
              <a:rPr lang="en-US" sz="2000"/>
              <a:t> - fix the issue and release the job: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600">
                <a:latin typeface="Consolas"/>
                <a:ea typeface="Consolas"/>
                <a:cs typeface="Consolas"/>
                <a:sym typeface="Consolas"/>
              </a:rPr>
              <a:t>condor_release &lt;job ID&gt;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45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2" name="Google Shape;322;p4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28" name="Google Shape;328;p46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24.0   blin        	7/14 16:12 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learn.chtc.wisc.edu: STARTER at 128.104.100.52 failed to send file(s) to &lt;128.104.100.43:64130&gt;: error reading from /var/lib/condor/execute/dir_24823/bar: (errno 2) No such file or directory; SHADOW failed to receive file(s) from &lt;128.104.100.52:10507&gt;</a:t>
            </a:r>
            <a:endParaRPr b="1"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46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0" name="Google Shape;330;p4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36" name="Google Shape;336;p47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7" name="Google Shape;337;p4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47"/>
          <p:cNvSpPr/>
          <p:nvPr/>
        </p:nvSpPr>
        <p:spPr>
          <a:xfrm>
            <a:off x="1291175" y="1464600"/>
            <a:ext cx="2053800" cy="2480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80"/>
                </a:solidFill>
              </a:rPr>
              <a:t>Submit Node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339" name="Google Shape;339;p47"/>
          <p:cNvSpPr/>
          <p:nvPr/>
        </p:nvSpPr>
        <p:spPr>
          <a:xfrm>
            <a:off x="1699025" y="2289450"/>
            <a:ext cx="1238100" cy="1410600"/>
          </a:xfrm>
          <a:prstGeom prst="rect">
            <a:avLst/>
          </a:prstGeom>
          <a:solidFill>
            <a:srgbClr val="FF8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SHADOW</a:t>
            </a:r>
            <a:endParaRPr b="1" sz="1800">
              <a:solidFill>
                <a:srgbClr val="000080"/>
              </a:solidFill>
            </a:endParaRPr>
          </a:p>
        </p:txBody>
      </p:sp>
      <p:sp>
        <p:nvSpPr>
          <p:cNvPr id="340" name="Google Shape;340;p47"/>
          <p:cNvSpPr/>
          <p:nvPr/>
        </p:nvSpPr>
        <p:spPr>
          <a:xfrm>
            <a:off x="5969125" y="1464600"/>
            <a:ext cx="2053800" cy="2480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80"/>
                </a:solidFill>
              </a:rPr>
              <a:t>Execut</a:t>
            </a:r>
            <a:r>
              <a:rPr b="1" lang="en-US" sz="2400">
                <a:solidFill>
                  <a:srgbClr val="000080"/>
                </a:solidFill>
              </a:rPr>
              <a:t>e</a:t>
            </a:r>
            <a:r>
              <a:rPr b="1" lang="en-US" sz="2400">
                <a:solidFill>
                  <a:srgbClr val="000080"/>
                </a:solidFill>
              </a:rPr>
              <a:t> Node</a:t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341" name="Google Shape;341;p47"/>
          <p:cNvSpPr/>
          <p:nvPr/>
        </p:nvSpPr>
        <p:spPr>
          <a:xfrm>
            <a:off x="6376975" y="2289450"/>
            <a:ext cx="1238100" cy="1410600"/>
          </a:xfrm>
          <a:prstGeom prst="rect">
            <a:avLst/>
          </a:prstGeom>
          <a:solidFill>
            <a:srgbClr val="FF80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80"/>
                </a:solidFill>
              </a:rPr>
              <a:t>STARTER</a:t>
            </a:r>
            <a:endParaRPr b="1" sz="1700">
              <a:solidFill>
                <a:srgbClr val="000080"/>
              </a:solidFill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4115500" y="3557700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4049800" y="349467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7"/>
          <p:cNvSpPr/>
          <p:nvPr/>
        </p:nvSpPr>
        <p:spPr>
          <a:xfrm>
            <a:off x="3963650" y="341762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7"/>
          <p:cNvSpPr/>
          <p:nvPr/>
        </p:nvSpPr>
        <p:spPr>
          <a:xfrm>
            <a:off x="4129838" y="2079700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7"/>
          <p:cNvSpPr/>
          <p:nvPr/>
        </p:nvSpPr>
        <p:spPr>
          <a:xfrm>
            <a:off x="4064138" y="201667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7"/>
          <p:cNvSpPr/>
          <p:nvPr/>
        </p:nvSpPr>
        <p:spPr>
          <a:xfrm>
            <a:off x="3977988" y="1939625"/>
            <a:ext cx="419100" cy="4815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7"/>
          <p:cNvSpPr txBox="1"/>
          <p:nvPr/>
        </p:nvSpPr>
        <p:spPr>
          <a:xfrm>
            <a:off x="4507363" y="2131475"/>
            <a:ext cx="1223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Output</a:t>
            </a:r>
            <a:endParaRPr b="1" sz="1800">
              <a:solidFill>
                <a:srgbClr val="000080"/>
              </a:solidFill>
            </a:endParaRPr>
          </a:p>
        </p:txBody>
      </p:sp>
      <p:sp>
        <p:nvSpPr>
          <p:cNvPr id="349" name="Google Shape;349;p47"/>
          <p:cNvSpPr txBox="1"/>
          <p:nvPr/>
        </p:nvSpPr>
        <p:spPr>
          <a:xfrm>
            <a:off x="4521700" y="3424650"/>
            <a:ext cx="1223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</a:rPr>
              <a:t>Input</a:t>
            </a:r>
            <a:endParaRPr b="1" sz="1800">
              <a:solidFill>
                <a:srgbClr val="000080"/>
              </a:solidFill>
            </a:endParaRPr>
          </a:p>
        </p:txBody>
      </p:sp>
      <p:cxnSp>
        <p:nvCxnSpPr>
          <p:cNvPr id="350" name="Google Shape;350;p47"/>
          <p:cNvCxnSpPr/>
          <p:nvPr/>
        </p:nvCxnSpPr>
        <p:spPr>
          <a:xfrm>
            <a:off x="2945100" y="3327525"/>
            <a:ext cx="342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47"/>
          <p:cNvCxnSpPr/>
          <p:nvPr/>
        </p:nvCxnSpPr>
        <p:spPr>
          <a:xfrm>
            <a:off x="2945100" y="2666888"/>
            <a:ext cx="3426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57" name="Google Shape;357;p48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-held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-- Schedd: learn.chtc.wisc.edu : &lt;128.104.100.43:9618?... @ 07/18/17 15:13:42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rPr lang="en-US" sz="1400">
                <a:latin typeface="Consolas"/>
                <a:ea typeface="Consolas"/>
                <a:cs typeface="Consolas"/>
                <a:sym typeface="Consolas"/>
              </a:rPr>
              <a:t>  24.0   blin        	7/14 16:12 </a:t>
            </a: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Error from learn.chtc.wisc.edu: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STARTER at 128.104.100.52 failed to send file(s) to &lt;128.104.100.43:64130&gt;: error reading from /var/lib/condor/execute/dir_24823/bar: (errno 2) No such file or directory</a:t>
            </a: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; SHADOW failed to receive file(s) from &lt;128.104.100.52:10507&gt;</a:t>
            </a:r>
            <a:endParaRPr b="1" sz="1400">
              <a:solidFill>
                <a:srgbClr val="26323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Your job did not create the files that you specified in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transfer_output_files</a:t>
            </a:r>
            <a:r>
              <a:rPr lang="en-US" sz="2400">
                <a:solidFill>
                  <a:srgbClr val="000080"/>
                </a:solidFill>
              </a:rPr>
              <a:t>.</a:t>
            </a:r>
            <a:endParaRPr sz="24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Check for typos in </a:t>
            </a:r>
            <a:r>
              <a:rPr lang="en-US" sz="1600">
                <a:solidFill>
                  <a:srgbClr val="000080"/>
                </a:solidFill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transfer_output_files</a:t>
            </a:r>
            <a:r>
              <a:rPr lang="en-US" sz="2400">
                <a:solidFill>
                  <a:srgbClr val="000080"/>
                </a:solidFill>
              </a:rPr>
              <a:t>, suspiciously quick jobs, </a:t>
            </a:r>
            <a:r>
              <a:rPr lang="en-US" sz="2400">
                <a:solidFill>
                  <a:srgbClr val="000080"/>
                </a:solidFill>
              </a:rPr>
              <a:t>add debugging information to your code.</a:t>
            </a:r>
            <a:endParaRPr b="1" sz="1000">
              <a:solidFill>
                <a:srgbClr val="FF8000"/>
              </a:solidFill>
            </a:endParaRPr>
          </a:p>
        </p:txBody>
      </p:sp>
      <p:sp>
        <p:nvSpPr>
          <p:cNvPr id="358" name="Google Shape;358;p48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9" name="Google Shape;359;p4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65" name="Google Shape;365;p49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-af holdreason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 from slot1_1@glidein_90499_320684397@node022.local: STARTER at 192.168.1.22 failed to send file(s) to &lt;128.104.100.31:9618&gt;; SHADOW at 128.104.100.31 failed to write to file /home/blin/location/output/location.5164.0.out: (errno 2) No such file or directory</a:t>
            </a:r>
            <a:endParaRPr sz="1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Font typeface="Times New Roman"/>
              <a:buNone/>
            </a:pPr>
            <a:r>
              <a:t/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6" name="Google Shape;366;p49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7" name="Google Shape;367;p4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73" name="Google Shape;373;p50"/>
          <p:cNvSpPr txBox="1"/>
          <p:nvPr>
            <p:ph idx="1" type="body"/>
          </p:nvPr>
        </p:nvSpPr>
        <p:spPr>
          <a:xfrm>
            <a:off x="774700" y="9239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latin typeface="Consolas"/>
                <a:ea typeface="Consolas"/>
                <a:cs typeface="Consolas"/>
                <a:sym typeface="Consolas"/>
              </a:rPr>
              <a:t>$ condor_q -af holdreason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263238"/>
                </a:solidFill>
                <a:latin typeface="Consolas"/>
                <a:ea typeface="Consolas"/>
                <a:cs typeface="Consolas"/>
                <a:sym typeface="Consolas"/>
              </a:rPr>
              <a:t>Error from slot1_1@glidein_90499_320684397@node022.local: STARTER at 192.168.1.22 failed to send file(s) to &lt;128.104.100.31:9618&gt;;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SHADOW at 128.104.100.31</a:t>
            </a:r>
            <a:r>
              <a:rPr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US" sz="1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failed to write to file /home/blin/location/output/location.5164.0.out: (errno 2) No such file or directory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HTCondor couldn’t write the output files to the submit server</a:t>
            </a:r>
            <a:endParaRPr sz="24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On the submit server, make sure that the directories exist and can be written to</a:t>
            </a:r>
            <a:endParaRPr b="1" sz="1600"/>
          </a:p>
        </p:txBody>
      </p:sp>
      <p:sp>
        <p:nvSpPr>
          <p:cNvPr id="374" name="Google Shape;374;p50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5" name="Google Shape;375;p5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are my jobs held?</a:t>
            </a:r>
            <a:endParaRPr sz="3200"/>
          </a:p>
        </p:txBody>
      </p:sp>
      <p:sp>
        <p:nvSpPr>
          <p:cNvPr id="381" name="Google Shape;381;p5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2" name="Google Shape;382;p5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83" name="Google Shape;383;p51"/>
          <p:cNvGraphicFramePr/>
          <p:nvPr/>
        </p:nvGraphicFramePr>
        <p:xfrm>
          <a:off x="952500" y="135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{92CF423F-7116-4518-9805-12B8E59D4B35}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Failed to READ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Failed to WRITE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SHADOW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Input files don’t exist or cannot be read on the submit server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Could not write output files to your submit server (missing or incorrect permissions on directories)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3238"/>
                          </a:solidFill>
                        </a:rPr>
                        <a:t>STARTER</a:t>
                      </a:r>
                      <a:endParaRPr b="1"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Files in </a:t>
                      </a:r>
                      <a:r>
                        <a:rPr lang="en-US" sz="1300">
                          <a:solidFill>
                            <a:srgbClr val="263238"/>
                          </a:solidFill>
                          <a:highlight>
                            <a:srgbClr val="FF8000"/>
                          </a:highlight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transfer_output_files</a:t>
                      </a:r>
                      <a:r>
                        <a:rPr lang="en-US">
                          <a:solidFill>
                            <a:srgbClr val="26323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-US">
                          <a:solidFill>
                            <a:srgbClr val="263238"/>
                          </a:solidFill>
                        </a:rPr>
                        <a:t>were not created on the execute server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263238"/>
                          </a:solidFill>
                        </a:rPr>
                        <a:t>Something’s wrong with the execute server. Contact your HTCondor admin!</a:t>
                      </a:r>
                      <a:endParaRPr>
                        <a:solidFill>
                          <a:srgbClr val="263238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My jobs completed but...</a:t>
            </a:r>
            <a:endParaRPr sz="3200"/>
          </a:p>
        </p:txBody>
      </p:sp>
      <p:sp>
        <p:nvSpPr>
          <p:cNvPr id="389" name="Google Shape;389;p5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/>
              <a:t>The output is wrong:</a:t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Check </a:t>
            </a:r>
            <a:r>
              <a:rPr lang="en-US" sz="1400"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*.log</a:t>
            </a:r>
            <a:r>
              <a:rPr lang="en-US" sz="1800"/>
              <a:t> files for return codes or unexpected behavior: short runtimes, using too many or too few resources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Check </a:t>
            </a:r>
            <a:r>
              <a:rPr lang="en-US" sz="1400"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*.err</a:t>
            </a:r>
            <a:r>
              <a:rPr lang="en-US" sz="1800"/>
              <a:t> and </a:t>
            </a:r>
            <a:r>
              <a:rPr lang="en-US" sz="1400"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*.out</a:t>
            </a:r>
            <a:r>
              <a:rPr lang="en-US" sz="1800"/>
              <a:t> for error messages from your executable 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Submit an interactive job: </a:t>
            </a:r>
            <a:r>
              <a:rPr lang="en-US" sz="1400"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condor_submit -i &lt;SUBMIT FILE&gt;</a:t>
            </a:r>
            <a:r>
              <a:rPr lang="en-US" sz="1800"/>
              <a:t> and run the executable manually.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If it succeeds, does your submit file have the correct args? If yes, try adding </a:t>
            </a:r>
            <a:r>
              <a:rPr lang="en-US" sz="1400">
                <a:highlight>
                  <a:srgbClr val="FF8000"/>
                </a:highlight>
                <a:latin typeface="Roboto Mono"/>
                <a:ea typeface="Roboto Mono"/>
                <a:cs typeface="Roboto Mono"/>
                <a:sym typeface="Roboto Mono"/>
              </a:rPr>
              <a:t>GET_ENV = True</a:t>
            </a:r>
            <a:r>
              <a:rPr lang="en-US" sz="1800"/>
              <a:t> to your submit file.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If it fails, there is an issue with your code or your invocation!</a:t>
            </a:r>
            <a:endParaRPr sz="1800"/>
          </a:p>
        </p:txBody>
      </p:sp>
      <p:sp>
        <p:nvSpPr>
          <p:cNvPr id="390" name="Google Shape;390;p52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1" name="Google Shape;391;p5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5199675" y="1567475"/>
            <a:ext cx="2715600" cy="2753700"/>
          </a:xfrm>
          <a:prstGeom prst="ellipse">
            <a:avLst/>
          </a:prstGeom>
          <a:noFill/>
          <a:ln cap="flat" cmpd="sng" w="9525">
            <a:solidFill>
              <a:srgbClr val="CFD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4294967295" type="title"/>
          </p:nvPr>
        </p:nvSpPr>
        <p:spPr>
          <a:xfrm>
            <a:off x="873875" y="2211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The grid is your oyster!      </a:t>
            </a:r>
            <a:endParaRPr sz="4800"/>
          </a:p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6"/>
          <p:cNvSpPr txBox="1"/>
          <p:nvPr>
            <p:ph idx="4294967295" type="title"/>
          </p:nvPr>
        </p:nvSpPr>
        <p:spPr>
          <a:xfrm>
            <a:off x="1026275" y="3354725"/>
            <a:ext cx="4216800" cy="70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...if your jobs aren’t broken.</a:t>
            </a:r>
            <a:endParaRPr sz="2000"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4649" l="32517" r="30847" t="40396"/>
          <a:stretch/>
        </p:blipFill>
        <p:spPr>
          <a:xfrm>
            <a:off x="5329125" y="1715963"/>
            <a:ext cx="2456700" cy="245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6611700" y="4824000"/>
            <a:ext cx="2341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Photo</a:t>
            </a:r>
            <a:r>
              <a:rPr lang="en-US" sz="1000"/>
              <a:t> by brentleimenstol</a:t>
            </a:r>
            <a:r>
              <a:rPr lang="en-US" sz="1000"/>
              <a:t>l CC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BY-SA</a:t>
            </a: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Troubleshooting Exercise</a:t>
            </a:r>
            <a:endParaRPr/>
          </a:p>
        </p:txBody>
      </p:sp>
      <p:sp>
        <p:nvSpPr>
          <p:cNvPr id="398" name="Google Shape;398;p53"/>
          <p:cNvSpPr txBox="1"/>
          <p:nvPr>
            <p:ph idx="1" type="body"/>
          </p:nvPr>
        </p:nvSpPr>
        <p:spPr>
          <a:xfrm>
            <a:off x="5328975" y="4547450"/>
            <a:ext cx="3739500" cy="2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80"/>
                </a:solidFill>
              </a:rPr>
              <a:t>Source: @direlog, </a:t>
            </a:r>
            <a:r>
              <a:rPr lang="en-US" sz="800" u="sng">
                <a:solidFill>
                  <a:schemeClr val="hlink"/>
                </a:solidFill>
                <a:hlinkClick r:id="rId3"/>
              </a:rPr>
              <a:t>https://twitter.com/direlog/status/886721271102410752</a:t>
            </a:r>
            <a:endParaRPr sz="8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80"/>
              </a:solidFill>
            </a:endParaRPr>
          </a:p>
        </p:txBody>
      </p:sp>
      <p:sp>
        <p:nvSpPr>
          <p:cNvPr id="399" name="Google Shape;399;p5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roubleshooting_is_awful_present.png" id="400" name="Google Shape;40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716" y="1144125"/>
            <a:ext cx="5796571" cy="33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Hands-On</a:t>
            </a:r>
            <a:endParaRPr sz="3200"/>
          </a:p>
        </p:txBody>
      </p:sp>
      <p:sp>
        <p:nvSpPr>
          <p:cNvPr id="406" name="Google Shape;406;p5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000080"/>
                </a:solidFill>
              </a:rPr>
              <a:t>Questions?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80"/>
                </a:solidFill>
              </a:rPr>
              <a:t>Exercise 1.1</a:t>
            </a:r>
            <a:r>
              <a:rPr lang="en-US" sz="2400">
                <a:solidFill>
                  <a:srgbClr val="000080"/>
                </a:solidFill>
              </a:rPr>
              <a:t>: Troubleshooting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-US" sz="2400">
                <a:solidFill>
                  <a:srgbClr val="000080"/>
                </a:solidFill>
              </a:rPr>
              <a:t>Remember, if you don’t finish, that’s ok! You can make up work later or during evenings, if you’d like.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-US" sz="2400">
                <a:solidFill>
                  <a:srgbClr val="000080"/>
                </a:solidFill>
              </a:rPr>
              <a:t>Coming next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-US" sz="2400">
                <a:solidFill>
                  <a:srgbClr val="000080"/>
                </a:solidFill>
              </a:rPr>
              <a:t>10:30 - 10:45 Break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-US" sz="2400">
                <a:solidFill>
                  <a:srgbClr val="000080"/>
                </a:solidFill>
              </a:rPr>
              <a:t>10:45 - 12:00 HTC in action (interactive)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-US" sz="2400">
                <a:solidFill>
                  <a:srgbClr val="000080"/>
                </a:solidFill>
              </a:rPr>
              <a:t>12:00 - 12:15 Security in the OSG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407" name="Google Shape;407;p5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8724900" y="4799130"/>
            <a:ext cx="419100" cy="34279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pSp>
        <p:nvGrpSpPr>
          <p:cNvPr id="156" name="Google Shape;156;p27"/>
          <p:cNvGrpSpPr/>
          <p:nvPr/>
        </p:nvGrpSpPr>
        <p:grpSpPr>
          <a:xfrm>
            <a:off x="155799" y="1703350"/>
            <a:ext cx="8771466" cy="3142162"/>
            <a:chOff x="-17462" y="1250567"/>
            <a:chExt cx="9700803" cy="3475075"/>
          </a:xfrm>
        </p:grpSpPr>
        <p:sp>
          <p:nvSpPr>
            <p:cNvPr id="157" name="Google Shape;157;p27"/>
            <p:cNvSpPr txBox="1"/>
            <p:nvPr/>
          </p:nvSpPr>
          <p:spPr>
            <a:xfrm>
              <a:off x="1125537" y="2323389"/>
              <a:ext cx="1055687" cy="514193"/>
            </a:xfrm>
            <a:prstGeom prst="rect">
              <a:avLst/>
            </a:prstGeom>
            <a:solidFill>
              <a:srgbClr val="99999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Idle</a:t>
              </a:r>
              <a:endParaRPr/>
            </a:p>
          </p:txBody>
        </p:sp>
        <p:sp>
          <p:nvSpPr>
            <p:cNvPr id="158" name="Google Shape;158;p27"/>
            <p:cNvSpPr txBox="1"/>
            <p:nvPr/>
          </p:nvSpPr>
          <p:spPr>
            <a:xfrm>
              <a:off x="4308475" y="2283713"/>
              <a:ext cx="1206500" cy="514193"/>
            </a:xfrm>
            <a:prstGeom prst="rect">
              <a:avLst/>
            </a:prstGeom>
            <a:solidFill>
              <a:srgbClr val="99999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Running</a:t>
              </a:r>
              <a:endParaRPr/>
            </a:p>
          </p:txBody>
        </p:sp>
        <p:sp>
          <p:nvSpPr>
            <p:cNvPr id="159" name="Google Shape;159;p27"/>
            <p:cNvSpPr txBox="1"/>
            <p:nvPr/>
          </p:nvSpPr>
          <p:spPr>
            <a:xfrm>
              <a:off x="7959729" y="2267847"/>
              <a:ext cx="1353300" cy="514200"/>
            </a:xfrm>
            <a:prstGeom prst="rect">
              <a:avLst/>
            </a:prstGeom>
            <a:solidFill>
              <a:srgbClr val="99999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Complete</a:t>
              </a:r>
              <a:endParaRPr/>
            </a:p>
          </p:txBody>
        </p:sp>
        <p:sp>
          <p:nvSpPr>
            <p:cNvPr id="160" name="Google Shape;160;p27"/>
            <p:cNvSpPr txBox="1"/>
            <p:nvPr/>
          </p:nvSpPr>
          <p:spPr>
            <a:xfrm>
              <a:off x="2601912" y="1250567"/>
              <a:ext cx="1055687" cy="514193"/>
            </a:xfrm>
            <a:prstGeom prst="rect">
              <a:avLst/>
            </a:prstGeom>
            <a:solidFill>
              <a:srgbClr val="99999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Held</a:t>
              </a:r>
              <a:endParaRPr/>
            </a:p>
          </p:txBody>
        </p:sp>
        <p:sp>
          <p:nvSpPr>
            <p:cNvPr id="161" name="Google Shape;161;p27"/>
            <p:cNvSpPr txBox="1"/>
            <p:nvPr/>
          </p:nvSpPr>
          <p:spPr>
            <a:xfrm>
              <a:off x="4510087" y="4194478"/>
              <a:ext cx="1208087" cy="514193"/>
            </a:xfrm>
            <a:prstGeom prst="rect">
              <a:avLst/>
            </a:prstGeom>
            <a:solidFill>
              <a:srgbClr val="C70000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Suspend</a:t>
              </a:r>
              <a:endParaRPr/>
            </a:p>
          </p:txBody>
        </p:sp>
        <p:cxnSp>
          <p:nvCxnSpPr>
            <p:cNvPr id="162" name="Google Shape;162;p27"/>
            <p:cNvCxnSpPr/>
            <p:nvPr/>
          </p:nvCxnSpPr>
          <p:spPr>
            <a:xfrm>
              <a:off x="571500" y="2599529"/>
              <a:ext cx="554037" cy="1587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stealth"/>
            </a:ln>
          </p:spPr>
        </p:cxnSp>
        <p:cxnSp>
          <p:nvCxnSpPr>
            <p:cNvPr id="163" name="Google Shape;163;p27"/>
            <p:cNvCxnSpPr/>
            <p:nvPr/>
          </p:nvCxnSpPr>
          <p:spPr>
            <a:xfrm flipH="1" rot="10800000">
              <a:off x="2181225" y="2540809"/>
              <a:ext cx="2127250" cy="58719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stealth"/>
            </a:ln>
          </p:spPr>
        </p:cxnSp>
        <p:cxnSp>
          <p:nvCxnSpPr>
            <p:cNvPr id="164" name="Google Shape;164;p27"/>
            <p:cNvCxnSpPr/>
            <p:nvPr/>
          </p:nvCxnSpPr>
          <p:spPr>
            <a:xfrm flipH="1" rot="10800000">
              <a:off x="5514975" y="2532874"/>
              <a:ext cx="2444750" cy="7935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stealth"/>
            </a:ln>
          </p:spPr>
        </p:cxnSp>
        <p:cxnSp>
          <p:nvCxnSpPr>
            <p:cNvPr id="165" name="Google Shape;165;p27"/>
            <p:cNvCxnSpPr/>
            <p:nvPr/>
          </p:nvCxnSpPr>
          <p:spPr>
            <a:xfrm flipH="1" rot="10800000">
              <a:off x="1828800" y="1506076"/>
              <a:ext cx="774700" cy="801442"/>
            </a:xfrm>
            <a:prstGeom prst="straightConnector1">
              <a:avLst/>
            </a:prstGeom>
            <a:noFill/>
            <a:ln cap="sq" cmpd="sng" w="31675">
              <a:solidFill>
                <a:srgbClr val="000000"/>
              </a:solidFill>
              <a:prstDash val="solid"/>
              <a:miter lim="8000"/>
              <a:headEnd len="med" w="med" type="triangle"/>
              <a:tailEnd len="med" w="med" type="triangle"/>
            </a:ln>
          </p:spPr>
        </p:cxnSp>
        <p:cxnSp>
          <p:nvCxnSpPr>
            <p:cNvPr id="166" name="Google Shape;166;p27"/>
            <p:cNvCxnSpPr/>
            <p:nvPr/>
          </p:nvCxnSpPr>
          <p:spPr>
            <a:xfrm>
              <a:off x="3657600" y="1507663"/>
              <a:ext cx="1255712" cy="771289"/>
            </a:xfrm>
            <a:prstGeom prst="straightConnector1">
              <a:avLst/>
            </a:prstGeom>
            <a:noFill/>
            <a:ln cap="sq" cmpd="sng" w="31675">
              <a:solidFill>
                <a:srgbClr val="000000"/>
              </a:solidFill>
              <a:prstDash val="solid"/>
              <a:miter lim="8000"/>
              <a:headEnd len="med" w="med" type="triangle"/>
              <a:tailEnd len="med" w="med" type="triangle"/>
            </a:ln>
          </p:spPr>
        </p:cxnSp>
        <p:cxnSp>
          <p:nvCxnSpPr>
            <p:cNvPr id="167" name="Google Shape;167;p27"/>
            <p:cNvCxnSpPr/>
            <p:nvPr/>
          </p:nvCxnSpPr>
          <p:spPr>
            <a:xfrm>
              <a:off x="5114925" y="2874082"/>
              <a:ext cx="1587" cy="1320396"/>
            </a:xfrm>
            <a:prstGeom prst="straightConnector1">
              <a:avLst/>
            </a:prstGeom>
            <a:noFill/>
            <a:ln cap="sq" cmpd="sng" w="31675">
              <a:solidFill>
                <a:srgbClr val="000000"/>
              </a:solidFill>
              <a:prstDash val="solid"/>
              <a:miter lim="8000"/>
              <a:headEnd len="med" w="med" type="triangle"/>
              <a:tailEnd len="med" w="med" type="triangle"/>
            </a:ln>
          </p:spPr>
        </p:cxnSp>
        <p:sp>
          <p:nvSpPr>
            <p:cNvPr id="168" name="Google Shape;168;p27"/>
            <p:cNvSpPr txBox="1"/>
            <p:nvPr/>
          </p:nvSpPr>
          <p:spPr>
            <a:xfrm>
              <a:off x="4562475" y="4194478"/>
              <a:ext cx="1206500" cy="514193"/>
            </a:xfrm>
            <a:prstGeom prst="rect">
              <a:avLst/>
            </a:prstGeom>
            <a:solidFill>
              <a:srgbClr val="C70000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Suspend</a:t>
              </a:r>
              <a:endParaRPr/>
            </a:p>
          </p:txBody>
        </p:sp>
        <p:sp>
          <p:nvSpPr>
            <p:cNvPr id="169" name="Google Shape;169;p27"/>
            <p:cNvSpPr txBox="1"/>
            <p:nvPr/>
          </p:nvSpPr>
          <p:spPr>
            <a:xfrm>
              <a:off x="4510087" y="4194478"/>
              <a:ext cx="1258887" cy="514193"/>
            </a:xfrm>
            <a:prstGeom prst="rect">
              <a:avLst/>
            </a:prstGeom>
            <a:solidFill>
              <a:srgbClr val="999999"/>
            </a:solidFill>
            <a:ln cap="sq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Suspend</a:t>
              </a:r>
              <a:endParaRPr/>
            </a:p>
          </p:txBody>
        </p:sp>
        <p:cxnSp>
          <p:nvCxnSpPr>
            <p:cNvPr id="170" name="Google Shape;170;p27"/>
            <p:cNvCxnSpPr/>
            <p:nvPr/>
          </p:nvCxnSpPr>
          <p:spPr>
            <a:xfrm flipH="1">
              <a:off x="1651111" y="2797906"/>
              <a:ext cx="3262200" cy="953700"/>
            </a:xfrm>
            <a:prstGeom prst="bentConnector3">
              <a:avLst>
                <a:gd fmla="val 50000" name="adj1"/>
              </a:avLst>
            </a:prstGeom>
            <a:noFill/>
            <a:ln cap="sq" cmpd="sng" w="316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p27"/>
            <p:cNvCxnSpPr/>
            <p:nvPr/>
          </p:nvCxnSpPr>
          <p:spPr>
            <a:xfrm flipH="1" rot="10800000">
              <a:off x="1652587" y="2874082"/>
              <a:ext cx="1587" cy="877618"/>
            </a:xfrm>
            <a:prstGeom prst="straightConnector1">
              <a:avLst/>
            </a:prstGeom>
            <a:noFill/>
            <a:ln cap="sq" cmpd="sng" w="3167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172" name="Google Shape;172;p27"/>
            <p:cNvCxnSpPr/>
            <p:nvPr/>
          </p:nvCxnSpPr>
          <p:spPr>
            <a:xfrm>
              <a:off x="8709183" y="2782053"/>
              <a:ext cx="1500" cy="742800"/>
            </a:xfrm>
            <a:prstGeom prst="straightConnector1">
              <a:avLst/>
            </a:prstGeom>
            <a:noFill/>
            <a:ln cap="sq" cmpd="sng" w="28425">
              <a:solidFill>
                <a:srgbClr val="000000"/>
              </a:solidFill>
              <a:prstDash val="solid"/>
              <a:miter lim="8000"/>
              <a:headEnd len="sm" w="sm" type="none"/>
              <a:tailEnd len="med" w="med" type="stealth"/>
            </a:ln>
          </p:spPr>
        </p:cxnSp>
        <p:sp>
          <p:nvSpPr>
            <p:cNvPr id="173" name="Google Shape;173;p27"/>
            <p:cNvSpPr/>
            <p:nvPr/>
          </p:nvSpPr>
          <p:spPr>
            <a:xfrm>
              <a:off x="0" y="2313866"/>
              <a:ext cx="720725" cy="937925"/>
            </a:xfrm>
            <a:prstGeom prst="flowChartDocument">
              <a:avLst/>
            </a:prstGeom>
            <a:solidFill>
              <a:srgbClr val="D9D9D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359577" y="3524854"/>
              <a:ext cx="720738" cy="680832"/>
            </a:xfrm>
            <a:prstGeom prst="flowChartDocument">
              <a:avLst/>
            </a:prstGeom>
            <a:solidFill>
              <a:srgbClr val="D9D9D9"/>
            </a:solidFill>
            <a:ln cap="sq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 txBox="1"/>
            <p:nvPr/>
          </p:nvSpPr>
          <p:spPr>
            <a:xfrm>
              <a:off x="7897741" y="4265442"/>
              <a:ext cx="1785600" cy="46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History file</a:t>
              </a:r>
              <a:endParaRPr/>
            </a:p>
          </p:txBody>
        </p:sp>
        <p:sp>
          <p:nvSpPr>
            <p:cNvPr id="176" name="Google Shape;176;p27"/>
            <p:cNvSpPr txBox="1"/>
            <p:nvPr/>
          </p:nvSpPr>
          <p:spPr>
            <a:xfrm>
              <a:off x="-17462" y="3239095"/>
              <a:ext cx="1319212" cy="901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Submit</a:t>
              </a:r>
              <a:r>
                <a:rPr lang="en-US" sz="2400"/>
                <a:t> </a:t>
              </a:r>
              <a:r>
                <a:rPr b="0" i="0" lang="en-US" sz="2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file</a:t>
              </a:r>
              <a:endParaRPr/>
            </a:p>
          </p:txBody>
        </p:sp>
      </p:grpSp>
      <p:sp>
        <p:nvSpPr>
          <p:cNvPr id="177" name="Google Shape;177;p27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Keys to Troubleshooting</a:t>
            </a:r>
            <a:endParaRPr sz="3200"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685800" y="1005250"/>
            <a:ext cx="77724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80"/>
                </a:solidFill>
              </a:rPr>
              <a:t>Identify the problem and break it into smaller ones</a:t>
            </a:r>
            <a:endParaRPr sz="18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80"/>
                </a:solidFill>
              </a:rPr>
              <a:t>Know where to find more information: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condor_q</a:t>
            </a:r>
            <a:r>
              <a:rPr lang="en-US" sz="1800">
                <a:solidFill>
                  <a:srgbClr val="000080"/>
                </a:solidFill>
              </a:rPr>
              <a:t> and its options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Output, error, log, and rescue files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Google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https://support.opensciencegrid.org</a:t>
            </a:r>
            <a:r>
              <a:rPr lang="en-US" sz="1800">
                <a:solidFill>
                  <a:srgbClr val="000080"/>
                </a:solidFill>
              </a:rPr>
              <a:t> knowledge base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>
                <a:solidFill>
                  <a:srgbClr val="000080"/>
                </a:solidFill>
              </a:rPr>
              <a:t>Local support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user-support@opensciencegrid.org</a:t>
            </a:r>
            <a:endParaRPr sz="1800">
              <a:solidFill>
                <a:srgbClr val="000080"/>
              </a:solidFill>
            </a:endParaRPr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Keys to Troubleshooting</a:t>
            </a:r>
            <a:endParaRPr sz="3200"/>
          </a:p>
        </p:txBody>
      </p:sp>
      <p:sp>
        <p:nvSpPr>
          <p:cNvPr id="186" name="Google Shape;186;p28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948594" y="1991850"/>
            <a:ext cx="724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80"/>
                </a:solidFill>
              </a:rPr>
              <a:t>Common Issues</a:t>
            </a:r>
            <a:endParaRPr b="1" sz="3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on Line 2 of submit file: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Failed to parse command file (line 2).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sleep.sh</a:t>
            </a:r>
            <a:endParaRPr b="1"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24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on Line 2 of submit file: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FF8000"/>
                </a:solidFill>
                <a:latin typeface="Consolas"/>
                <a:ea typeface="Consolas"/>
                <a:cs typeface="Consolas"/>
                <a:sym typeface="Consolas"/>
              </a:rPr>
              <a:t>ERROR: Failed to parse command file (line 2).</a:t>
            </a:r>
            <a:endParaRPr sz="2400">
              <a:solidFill>
                <a:srgbClr val="FF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Huh?</a:t>
            </a:r>
            <a:r>
              <a:rPr b="1" lang="en-US" sz="3000">
                <a:solidFill>
                  <a:srgbClr val="000080"/>
                </a:solidFill>
              </a:rPr>
              <a:t> </a:t>
            </a:r>
            <a:r>
              <a:rPr lang="en-US" sz="2400">
                <a:solidFill>
                  <a:srgbClr val="000080"/>
                </a:solidFill>
              </a:rPr>
              <a:t>You’ve tried to submit something that wasn’t your submit file.</a:t>
            </a:r>
            <a:endParaRPr sz="24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F8000"/>
                </a:solidFill>
              </a:rPr>
              <a:t>Solution:</a:t>
            </a:r>
            <a:r>
              <a:rPr lang="en-US" sz="2400">
                <a:solidFill>
                  <a:srgbClr val="000080"/>
                </a:solidFill>
              </a:rPr>
              <a:t> Submit your .sub file!</a:t>
            </a:r>
            <a:endParaRPr sz="2400">
              <a:solidFill>
                <a:srgbClr val="00008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Font typeface="Arial"/>
              <a:buNone/>
            </a:pPr>
            <a:r>
              <a:rPr lang="en-US" sz="3200"/>
              <a:t>Why can’t I submit my job?</a:t>
            </a:r>
            <a:endParaRPr sz="3200"/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$ condor_submit sleep.sub</a:t>
            </a:r>
            <a:endParaRPr b="1"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Can't open "/home/blin/school/inptu_data"  with flags 00 (No such file or directory)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Submitting job(s)No 'executable' parameter was provided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I don't know about the 'vanila' universe.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nsolas"/>
              <a:buChar char="•"/>
            </a:pPr>
            <a:r>
              <a:rPr lang="en-US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ERROR: Executable file /bin/slep does not exist</a:t>
            </a:r>
            <a:endParaRPr sz="1800">
              <a:solidFill>
                <a:srgbClr val="000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