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10058400" cy="7772400"/>
  <p:embeddedFontLst>
    <p:embeddedFont>
      <p:font typeface="Poppins"/>
      <p:regular r:id="rId46"/>
      <p:bold r:id="rId47"/>
      <p:italic r:id="rId48"/>
      <p:boldItalic r:id="rId49"/>
    </p:embeddedFont>
    <p:embeddedFont>
      <p:font typeface="Roboto Mono"/>
      <p:regular r:id="rId50"/>
      <p:bold r:id="rId51"/>
      <p:italic r:id="rId52"/>
      <p:boldItalic r:id="rId53"/>
    </p:embeddedFont>
    <p:embeddedFont>
      <p:font typeface="Open Sans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906">
          <p15:clr>
            <a:srgbClr val="A4A3A4"/>
          </p15:clr>
        </p15:guide>
        <p15:guide id="2" pos="19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906" orient="horz"/>
        <p:guide pos="196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Poppins-regular.fntdata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Poppins-italic.fntdata"/><Relationship Id="rId47" Type="http://schemas.openxmlformats.org/officeDocument/2006/relationships/font" Target="fonts/Poppins-bold.fntdata"/><Relationship Id="rId49" Type="http://schemas.openxmlformats.org/officeDocument/2006/relationships/font" Target="fonts/Poppi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obotoMono-bold.fntdata"/><Relationship Id="rId50" Type="http://schemas.openxmlformats.org/officeDocument/2006/relationships/font" Target="fonts/RobotoMono-regular.fntdata"/><Relationship Id="rId53" Type="http://schemas.openxmlformats.org/officeDocument/2006/relationships/font" Target="fonts/RobotoMono-boldItalic.fntdata"/><Relationship Id="rId52" Type="http://schemas.openxmlformats.org/officeDocument/2006/relationships/font" Target="fonts/RobotoMono-italic.fntdata"/><Relationship Id="rId11" Type="http://schemas.openxmlformats.org/officeDocument/2006/relationships/slide" Target="slides/slide6.xml"/><Relationship Id="rId55" Type="http://schemas.openxmlformats.org/officeDocument/2006/relationships/font" Target="fonts/OpenSans-bold.fntdata"/><Relationship Id="rId10" Type="http://schemas.openxmlformats.org/officeDocument/2006/relationships/slide" Target="slides/slide5.xml"/><Relationship Id="rId54" Type="http://schemas.openxmlformats.org/officeDocument/2006/relationships/font" Target="fonts/OpenSans-regular.fntdata"/><Relationship Id="rId13" Type="http://schemas.openxmlformats.org/officeDocument/2006/relationships/slide" Target="slides/slide8.xml"/><Relationship Id="rId57" Type="http://schemas.openxmlformats.org/officeDocument/2006/relationships/font" Target="fonts/OpenSans-boldItalic.fntdata"/><Relationship Id="rId12" Type="http://schemas.openxmlformats.org/officeDocument/2006/relationships/slide" Target="slides/slide7.xml"/><Relationship Id="rId56" Type="http://schemas.openxmlformats.org/officeDocument/2006/relationships/font" Target="fonts/OpenSans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4359275" cy="388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697538" y="0"/>
            <a:ext cx="4359275" cy="388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438400" y="582613"/>
            <a:ext cx="5181600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7381875"/>
            <a:ext cx="4359275" cy="3889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/>
          <p:nvPr>
            <p:ph idx="1" type="body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:notes"/>
          <p:cNvSpPr/>
          <p:nvPr>
            <p:ph idx="2" type="sldImg"/>
          </p:nvPr>
        </p:nvSpPr>
        <p:spPr>
          <a:xfrm>
            <a:off x="2438400" y="582613"/>
            <a:ext cx="5181600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3ed0c6034f_0_54:notes"/>
          <p:cNvSpPr txBox="1"/>
          <p:nvPr>
            <p:ph idx="1" type="body"/>
          </p:nvPr>
        </p:nvSpPr>
        <p:spPr>
          <a:xfrm>
            <a:off x="1006475" y="3692525"/>
            <a:ext cx="8045400" cy="349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13ed0c6034f_0_54:notes"/>
          <p:cNvSpPr/>
          <p:nvPr>
            <p:ph idx="2" type="sldImg"/>
          </p:nvPr>
        </p:nvSpPr>
        <p:spPr>
          <a:xfrm>
            <a:off x="2438400" y="582613"/>
            <a:ext cx="51813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ed0c6034f_0_62:notes"/>
          <p:cNvSpPr txBox="1"/>
          <p:nvPr>
            <p:ph idx="1" type="body"/>
          </p:nvPr>
        </p:nvSpPr>
        <p:spPr>
          <a:xfrm>
            <a:off x="1006475" y="3692525"/>
            <a:ext cx="8045400" cy="349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13ed0c6034f_0_62:notes"/>
          <p:cNvSpPr/>
          <p:nvPr>
            <p:ph idx="2" type="sldImg"/>
          </p:nvPr>
        </p:nvSpPr>
        <p:spPr>
          <a:xfrm>
            <a:off x="2438400" y="582613"/>
            <a:ext cx="51813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3ed0c6034f_0_70:notes"/>
          <p:cNvSpPr/>
          <p:nvPr>
            <p:ph idx="2" type="sldImg"/>
          </p:nvPr>
        </p:nvSpPr>
        <p:spPr>
          <a:xfrm>
            <a:off x="381000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13ed0c6034f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3ecda3d2ee_1_5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13ecda3d2ee_1_5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3ecda3d2ee_1_469:notes"/>
          <p:cNvSpPr/>
          <p:nvPr>
            <p:ph idx="2" type="sldImg"/>
          </p:nvPr>
        </p:nvSpPr>
        <p:spPr>
          <a:xfrm>
            <a:off x="559240" y="582930"/>
            <a:ext cx="89409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3ecda3d2ee_1_469:notes"/>
          <p:cNvSpPr txBox="1"/>
          <p:nvPr>
            <p:ph idx="1" type="body"/>
          </p:nvPr>
        </p:nvSpPr>
        <p:spPr>
          <a:xfrm>
            <a:off x="1005840" y="3691890"/>
            <a:ext cx="8046600" cy="349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3ed0c6034f_0_84:notes"/>
          <p:cNvSpPr/>
          <p:nvPr>
            <p:ph idx="2" type="sldImg"/>
          </p:nvPr>
        </p:nvSpPr>
        <p:spPr>
          <a:xfrm>
            <a:off x="559240" y="582930"/>
            <a:ext cx="89409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3ed0c6034f_0_84:notes"/>
          <p:cNvSpPr txBox="1"/>
          <p:nvPr>
            <p:ph idx="1" type="body"/>
          </p:nvPr>
        </p:nvSpPr>
        <p:spPr>
          <a:xfrm>
            <a:off x="1005840" y="3691890"/>
            <a:ext cx="8046600" cy="349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3ecda3d2ee_1_484:notes"/>
          <p:cNvSpPr/>
          <p:nvPr>
            <p:ph idx="2" type="sldImg"/>
          </p:nvPr>
        </p:nvSpPr>
        <p:spPr>
          <a:xfrm>
            <a:off x="559240" y="582930"/>
            <a:ext cx="89409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3ecda3d2ee_1_484:notes"/>
          <p:cNvSpPr txBox="1"/>
          <p:nvPr>
            <p:ph idx="1" type="body"/>
          </p:nvPr>
        </p:nvSpPr>
        <p:spPr>
          <a:xfrm>
            <a:off x="1005840" y="3691890"/>
            <a:ext cx="8046600" cy="349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3ecda3d2ee_1_475:notes"/>
          <p:cNvSpPr/>
          <p:nvPr>
            <p:ph idx="2" type="sldImg"/>
          </p:nvPr>
        </p:nvSpPr>
        <p:spPr>
          <a:xfrm>
            <a:off x="486371" y="582665"/>
            <a:ext cx="90855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" name="Google Shape;209;g13ecda3d2ee_1_475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13ecda3d2ee_1_475:notes"/>
          <p:cNvSpPr txBox="1"/>
          <p:nvPr>
            <p:ph idx="12" type="sldNum"/>
          </p:nvPr>
        </p:nvSpPr>
        <p:spPr>
          <a:xfrm>
            <a:off x="5699760" y="7383515"/>
            <a:ext cx="4358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3ecda3d2ee_1_529:notes"/>
          <p:cNvSpPr/>
          <p:nvPr>
            <p:ph idx="2" type="sldImg"/>
          </p:nvPr>
        </p:nvSpPr>
        <p:spPr>
          <a:xfrm>
            <a:off x="558800" y="573374"/>
            <a:ext cx="8940900" cy="286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9" name="Google Shape;219;g13ecda3d2ee_1_529:notes"/>
          <p:cNvSpPr txBox="1"/>
          <p:nvPr>
            <p:ph idx="1" type="body"/>
          </p:nvPr>
        </p:nvSpPr>
        <p:spPr>
          <a:xfrm>
            <a:off x="1005840" y="3631367"/>
            <a:ext cx="8046600" cy="3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3ecda3d2ee_1_5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13ecda3d2ee_1_5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3ed0c6034f_0_6:notes"/>
          <p:cNvSpPr/>
          <p:nvPr>
            <p:ph idx="2" type="sldImg"/>
          </p:nvPr>
        </p:nvSpPr>
        <p:spPr>
          <a:xfrm>
            <a:off x="559240" y="582930"/>
            <a:ext cx="89409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3ed0c6034f_0_6:notes"/>
          <p:cNvSpPr txBox="1"/>
          <p:nvPr>
            <p:ph idx="1" type="body"/>
          </p:nvPr>
        </p:nvSpPr>
        <p:spPr>
          <a:xfrm>
            <a:off x="1005840" y="3691890"/>
            <a:ext cx="8046600" cy="349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3ed0c6034f_0_89:notes"/>
          <p:cNvSpPr/>
          <p:nvPr>
            <p:ph idx="2" type="sldImg"/>
          </p:nvPr>
        </p:nvSpPr>
        <p:spPr>
          <a:xfrm>
            <a:off x="559240" y="582930"/>
            <a:ext cx="89409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3ed0c6034f_0_89:notes"/>
          <p:cNvSpPr txBox="1"/>
          <p:nvPr>
            <p:ph idx="1" type="body"/>
          </p:nvPr>
        </p:nvSpPr>
        <p:spPr>
          <a:xfrm>
            <a:off x="1005840" y="3691890"/>
            <a:ext cx="8046600" cy="349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3ed0c6034f_0_101:notes"/>
          <p:cNvSpPr/>
          <p:nvPr>
            <p:ph idx="2" type="sldImg"/>
          </p:nvPr>
        </p:nvSpPr>
        <p:spPr>
          <a:xfrm>
            <a:off x="559240" y="582930"/>
            <a:ext cx="89409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3ed0c6034f_0_101:notes"/>
          <p:cNvSpPr txBox="1"/>
          <p:nvPr>
            <p:ph idx="1" type="body"/>
          </p:nvPr>
        </p:nvSpPr>
        <p:spPr>
          <a:xfrm>
            <a:off x="1005840" y="3691890"/>
            <a:ext cx="8046600" cy="349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3ed0c6034f_0_107:notes"/>
          <p:cNvSpPr/>
          <p:nvPr>
            <p:ph idx="2" type="sldImg"/>
          </p:nvPr>
        </p:nvSpPr>
        <p:spPr>
          <a:xfrm>
            <a:off x="559240" y="582930"/>
            <a:ext cx="89409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3ed0c6034f_0_107:notes"/>
          <p:cNvSpPr txBox="1"/>
          <p:nvPr>
            <p:ph idx="1" type="body"/>
          </p:nvPr>
        </p:nvSpPr>
        <p:spPr>
          <a:xfrm>
            <a:off x="1005840" y="3691890"/>
            <a:ext cx="8046600" cy="349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3ed0c6034f_0_112:notes"/>
          <p:cNvSpPr/>
          <p:nvPr>
            <p:ph idx="2" type="sldImg"/>
          </p:nvPr>
        </p:nvSpPr>
        <p:spPr>
          <a:xfrm>
            <a:off x="559240" y="582930"/>
            <a:ext cx="89409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3ed0c6034f_0_112:notes"/>
          <p:cNvSpPr txBox="1"/>
          <p:nvPr>
            <p:ph idx="1" type="body"/>
          </p:nvPr>
        </p:nvSpPr>
        <p:spPr>
          <a:xfrm>
            <a:off x="1005840" y="3691890"/>
            <a:ext cx="8046600" cy="349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3ed0c6034f_0_116:notes"/>
          <p:cNvSpPr/>
          <p:nvPr>
            <p:ph idx="2" type="sldImg"/>
          </p:nvPr>
        </p:nvSpPr>
        <p:spPr>
          <a:xfrm>
            <a:off x="559240" y="582930"/>
            <a:ext cx="89409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3ed0c6034f_0_116:notes"/>
          <p:cNvSpPr txBox="1"/>
          <p:nvPr>
            <p:ph idx="1" type="body"/>
          </p:nvPr>
        </p:nvSpPr>
        <p:spPr>
          <a:xfrm>
            <a:off x="1005840" y="3691890"/>
            <a:ext cx="8046600" cy="349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3ed0c6034f_0_123:notes"/>
          <p:cNvSpPr/>
          <p:nvPr>
            <p:ph idx="2" type="sldImg"/>
          </p:nvPr>
        </p:nvSpPr>
        <p:spPr>
          <a:xfrm>
            <a:off x="559240" y="582930"/>
            <a:ext cx="89409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3ed0c6034f_0_123:notes"/>
          <p:cNvSpPr txBox="1"/>
          <p:nvPr>
            <p:ph idx="1" type="body"/>
          </p:nvPr>
        </p:nvSpPr>
        <p:spPr>
          <a:xfrm>
            <a:off x="1005840" y="3691890"/>
            <a:ext cx="8046600" cy="349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3ed0c6034f_0_128:notes"/>
          <p:cNvSpPr/>
          <p:nvPr>
            <p:ph idx="2" type="sldImg"/>
          </p:nvPr>
        </p:nvSpPr>
        <p:spPr>
          <a:xfrm>
            <a:off x="559240" y="582930"/>
            <a:ext cx="89409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3ed0c6034f_0_128:notes"/>
          <p:cNvSpPr txBox="1"/>
          <p:nvPr>
            <p:ph idx="1" type="body"/>
          </p:nvPr>
        </p:nvSpPr>
        <p:spPr>
          <a:xfrm>
            <a:off x="1005840" y="3691890"/>
            <a:ext cx="8046600" cy="349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3ed0c6034f_0_140:notes"/>
          <p:cNvSpPr/>
          <p:nvPr>
            <p:ph idx="2" type="sldImg"/>
          </p:nvPr>
        </p:nvSpPr>
        <p:spPr>
          <a:xfrm>
            <a:off x="559240" y="582930"/>
            <a:ext cx="89409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3ed0c6034f_0_140:notes"/>
          <p:cNvSpPr txBox="1"/>
          <p:nvPr>
            <p:ph idx="1" type="body"/>
          </p:nvPr>
        </p:nvSpPr>
        <p:spPr>
          <a:xfrm>
            <a:off x="1005840" y="3691890"/>
            <a:ext cx="8046600" cy="349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ecda3d2ee_1_490:notes"/>
          <p:cNvSpPr/>
          <p:nvPr>
            <p:ph idx="2" type="sldImg"/>
          </p:nvPr>
        </p:nvSpPr>
        <p:spPr>
          <a:xfrm>
            <a:off x="559240" y="582930"/>
            <a:ext cx="89409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3ecda3d2ee_1_490:notes"/>
          <p:cNvSpPr txBox="1"/>
          <p:nvPr>
            <p:ph idx="1" type="body"/>
          </p:nvPr>
        </p:nvSpPr>
        <p:spPr>
          <a:xfrm>
            <a:off x="1005840" y="3691890"/>
            <a:ext cx="8046600" cy="349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3ed0c6034f_0_152:notes"/>
          <p:cNvSpPr/>
          <p:nvPr>
            <p:ph idx="2" type="sldImg"/>
          </p:nvPr>
        </p:nvSpPr>
        <p:spPr>
          <a:xfrm>
            <a:off x="559240" y="582930"/>
            <a:ext cx="89409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3ed0c6034f_0_152:notes"/>
          <p:cNvSpPr txBox="1"/>
          <p:nvPr>
            <p:ph idx="1" type="body"/>
          </p:nvPr>
        </p:nvSpPr>
        <p:spPr>
          <a:xfrm>
            <a:off x="1005840" y="3691890"/>
            <a:ext cx="8046600" cy="349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3ecda3d2ee_1_141:notes"/>
          <p:cNvSpPr/>
          <p:nvPr>
            <p:ph idx="2" type="sldImg"/>
          </p:nvPr>
        </p:nvSpPr>
        <p:spPr>
          <a:xfrm>
            <a:off x="486371" y="582665"/>
            <a:ext cx="90855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4" name="Google Shape;84;g13ecda3d2ee_1_141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13ecda3d2ee_1_141:notes"/>
          <p:cNvSpPr txBox="1"/>
          <p:nvPr>
            <p:ph idx="12" type="sldNum"/>
          </p:nvPr>
        </p:nvSpPr>
        <p:spPr>
          <a:xfrm>
            <a:off x="5699760" y="7383515"/>
            <a:ext cx="4358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3ed0c6034f_0_158:notes"/>
          <p:cNvSpPr/>
          <p:nvPr>
            <p:ph idx="2" type="sldImg"/>
          </p:nvPr>
        </p:nvSpPr>
        <p:spPr>
          <a:xfrm>
            <a:off x="559240" y="582930"/>
            <a:ext cx="89409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3ed0c6034f_0_158:notes"/>
          <p:cNvSpPr txBox="1"/>
          <p:nvPr>
            <p:ph idx="1" type="body"/>
          </p:nvPr>
        </p:nvSpPr>
        <p:spPr>
          <a:xfrm>
            <a:off x="1005840" y="3691890"/>
            <a:ext cx="8046600" cy="349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3ed0c6034f_0_162:notes"/>
          <p:cNvSpPr/>
          <p:nvPr>
            <p:ph idx="2" type="sldImg"/>
          </p:nvPr>
        </p:nvSpPr>
        <p:spPr>
          <a:xfrm>
            <a:off x="559240" y="582930"/>
            <a:ext cx="89409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3ed0c6034f_0_162:notes"/>
          <p:cNvSpPr txBox="1"/>
          <p:nvPr>
            <p:ph idx="1" type="body"/>
          </p:nvPr>
        </p:nvSpPr>
        <p:spPr>
          <a:xfrm>
            <a:off x="1005840" y="3691890"/>
            <a:ext cx="8046600" cy="349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3ecda3d2ee_1_496:notes"/>
          <p:cNvSpPr/>
          <p:nvPr>
            <p:ph idx="2" type="sldImg"/>
          </p:nvPr>
        </p:nvSpPr>
        <p:spPr>
          <a:xfrm>
            <a:off x="559240" y="582930"/>
            <a:ext cx="89409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13ecda3d2ee_1_496:notes"/>
          <p:cNvSpPr txBox="1"/>
          <p:nvPr>
            <p:ph idx="1" type="body"/>
          </p:nvPr>
        </p:nvSpPr>
        <p:spPr>
          <a:xfrm>
            <a:off x="1005840" y="3691890"/>
            <a:ext cx="8046600" cy="349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3ed0c6034f_0_178:notes"/>
          <p:cNvSpPr/>
          <p:nvPr>
            <p:ph idx="2" type="sldImg"/>
          </p:nvPr>
        </p:nvSpPr>
        <p:spPr>
          <a:xfrm>
            <a:off x="559240" y="582930"/>
            <a:ext cx="89409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3ed0c6034f_0_178:notes"/>
          <p:cNvSpPr txBox="1"/>
          <p:nvPr>
            <p:ph idx="1" type="body"/>
          </p:nvPr>
        </p:nvSpPr>
        <p:spPr>
          <a:xfrm>
            <a:off x="1005840" y="3691890"/>
            <a:ext cx="8046600" cy="349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3ecda3d2ee_1_509:notes"/>
          <p:cNvSpPr/>
          <p:nvPr>
            <p:ph idx="2" type="sldImg"/>
          </p:nvPr>
        </p:nvSpPr>
        <p:spPr>
          <a:xfrm>
            <a:off x="559240" y="582930"/>
            <a:ext cx="89409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3ecda3d2ee_1_509:notes"/>
          <p:cNvSpPr txBox="1"/>
          <p:nvPr>
            <p:ph idx="1" type="body"/>
          </p:nvPr>
        </p:nvSpPr>
        <p:spPr>
          <a:xfrm>
            <a:off x="1005840" y="3691890"/>
            <a:ext cx="8046600" cy="349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3fa8d41ca2_0_0:notes"/>
          <p:cNvSpPr/>
          <p:nvPr>
            <p:ph idx="2" type="sldImg"/>
          </p:nvPr>
        </p:nvSpPr>
        <p:spPr>
          <a:xfrm>
            <a:off x="486371" y="582665"/>
            <a:ext cx="90855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7" name="Google Shape;337;g13fa8d41ca2_0_0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g13fa8d41ca2_0_0:notes"/>
          <p:cNvSpPr txBox="1"/>
          <p:nvPr>
            <p:ph idx="12" type="sldNum"/>
          </p:nvPr>
        </p:nvSpPr>
        <p:spPr>
          <a:xfrm>
            <a:off x="5699760" y="7383515"/>
            <a:ext cx="4358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3fa8d41ca2_0_37:notes"/>
          <p:cNvSpPr/>
          <p:nvPr>
            <p:ph idx="2" type="sldImg"/>
          </p:nvPr>
        </p:nvSpPr>
        <p:spPr>
          <a:xfrm>
            <a:off x="486371" y="582665"/>
            <a:ext cx="90855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75" name="Google Shape;375;g13fa8d41ca2_0_37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13fa8d41ca2_0_37:notes"/>
          <p:cNvSpPr txBox="1"/>
          <p:nvPr>
            <p:ph idx="12" type="sldNum"/>
          </p:nvPr>
        </p:nvSpPr>
        <p:spPr>
          <a:xfrm>
            <a:off x="5699760" y="7383515"/>
            <a:ext cx="4358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3fa8d41ca2_0_44:notes"/>
          <p:cNvSpPr/>
          <p:nvPr>
            <p:ph idx="2" type="sldImg"/>
          </p:nvPr>
        </p:nvSpPr>
        <p:spPr>
          <a:xfrm>
            <a:off x="486371" y="582665"/>
            <a:ext cx="90855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3" name="Google Shape;383;g13fa8d41ca2_0_44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g13fa8d41ca2_0_44:notes"/>
          <p:cNvSpPr txBox="1"/>
          <p:nvPr>
            <p:ph idx="12" type="sldNum"/>
          </p:nvPr>
        </p:nvSpPr>
        <p:spPr>
          <a:xfrm>
            <a:off x="5699760" y="7383515"/>
            <a:ext cx="4358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3fa8d41ca2_0_51:notes"/>
          <p:cNvSpPr/>
          <p:nvPr>
            <p:ph idx="2" type="sldImg"/>
          </p:nvPr>
        </p:nvSpPr>
        <p:spPr>
          <a:xfrm>
            <a:off x="486371" y="582665"/>
            <a:ext cx="90855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91" name="Google Shape;391;g13fa8d41ca2_0_51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g13fa8d41ca2_0_51:notes"/>
          <p:cNvSpPr txBox="1"/>
          <p:nvPr>
            <p:ph idx="12" type="sldNum"/>
          </p:nvPr>
        </p:nvSpPr>
        <p:spPr>
          <a:xfrm>
            <a:off x="5699760" y="7383515"/>
            <a:ext cx="4358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3ecda3d2ee_1_535:notes"/>
          <p:cNvSpPr/>
          <p:nvPr>
            <p:ph idx="2" type="sldImg"/>
          </p:nvPr>
        </p:nvSpPr>
        <p:spPr>
          <a:xfrm>
            <a:off x="486371" y="582665"/>
            <a:ext cx="90855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99" name="Google Shape;399;g13ecda3d2ee_1_535:notes"/>
          <p:cNvSpPr txBox="1"/>
          <p:nvPr>
            <p:ph idx="1" type="body"/>
          </p:nvPr>
        </p:nvSpPr>
        <p:spPr>
          <a:xfrm>
            <a:off x="1341120" y="3692421"/>
            <a:ext cx="73761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13ecda3d2ee_1_535:notes"/>
          <p:cNvSpPr txBox="1"/>
          <p:nvPr>
            <p:ph idx="12" type="sldNum"/>
          </p:nvPr>
        </p:nvSpPr>
        <p:spPr>
          <a:xfrm>
            <a:off x="5699760" y="7383515"/>
            <a:ext cx="4358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3ed0c6034f_0_13:notes"/>
          <p:cNvSpPr/>
          <p:nvPr>
            <p:ph idx="2" type="sldImg"/>
          </p:nvPr>
        </p:nvSpPr>
        <p:spPr>
          <a:xfrm>
            <a:off x="559240" y="582930"/>
            <a:ext cx="89409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3ed0c6034f_0_13:notes"/>
          <p:cNvSpPr txBox="1"/>
          <p:nvPr>
            <p:ph idx="1" type="body"/>
          </p:nvPr>
        </p:nvSpPr>
        <p:spPr>
          <a:xfrm>
            <a:off x="1005840" y="3691890"/>
            <a:ext cx="8046600" cy="349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3fa8d41ca2_0_116:notes"/>
          <p:cNvSpPr/>
          <p:nvPr>
            <p:ph idx="2" type="sldImg"/>
          </p:nvPr>
        </p:nvSpPr>
        <p:spPr>
          <a:xfrm>
            <a:off x="2438400" y="582613"/>
            <a:ext cx="51816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3fa8d41ca2_0_116:notes"/>
          <p:cNvSpPr txBox="1"/>
          <p:nvPr>
            <p:ph idx="1" type="body"/>
          </p:nvPr>
        </p:nvSpPr>
        <p:spPr>
          <a:xfrm>
            <a:off x="1006475" y="3692525"/>
            <a:ext cx="8045400" cy="349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g13fa8d41ca2_0_116:notes"/>
          <p:cNvSpPr txBox="1"/>
          <p:nvPr>
            <p:ph idx="12" type="sldNum"/>
          </p:nvPr>
        </p:nvSpPr>
        <p:spPr>
          <a:xfrm>
            <a:off x="5697538" y="7381875"/>
            <a:ext cx="4359300" cy="388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ed0c6034f_0_17:notes"/>
          <p:cNvSpPr/>
          <p:nvPr>
            <p:ph idx="2" type="sldImg"/>
          </p:nvPr>
        </p:nvSpPr>
        <p:spPr>
          <a:xfrm>
            <a:off x="559240" y="582930"/>
            <a:ext cx="89409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3ed0c6034f_0_17:notes"/>
          <p:cNvSpPr txBox="1"/>
          <p:nvPr>
            <p:ph idx="1" type="body"/>
          </p:nvPr>
        </p:nvSpPr>
        <p:spPr>
          <a:xfrm>
            <a:off x="1005840" y="3691890"/>
            <a:ext cx="8046600" cy="349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ed0c6034f_0_22:notes"/>
          <p:cNvSpPr/>
          <p:nvPr>
            <p:ph idx="2" type="sldImg"/>
          </p:nvPr>
        </p:nvSpPr>
        <p:spPr>
          <a:xfrm>
            <a:off x="2438400" y="582613"/>
            <a:ext cx="51813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13ed0c6034f_0_22:notes"/>
          <p:cNvSpPr txBox="1"/>
          <p:nvPr>
            <p:ph idx="1" type="body"/>
          </p:nvPr>
        </p:nvSpPr>
        <p:spPr>
          <a:xfrm>
            <a:off x="1006475" y="3692525"/>
            <a:ext cx="80454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13ed0c6034f_0_22:notes"/>
          <p:cNvSpPr txBox="1"/>
          <p:nvPr>
            <p:ph idx="12" type="sldNum"/>
          </p:nvPr>
        </p:nvSpPr>
        <p:spPr>
          <a:xfrm>
            <a:off x="5697538" y="7381875"/>
            <a:ext cx="43596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3ed0c6034f_0_32:notes"/>
          <p:cNvSpPr txBox="1"/>
          <p:nvPr>
            <p:ph idx="1" type="body"/>
          </p:nvPr>
        </p:nvSpPr>
        <p:spPr>
          <a:xfrm>
            <a:off x="1006475" y="3692525"/>
            <a:ext cx="8045400" cy="349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13ed0c6034f_0_32:notes"/>
          <p:cNvSpPr/>
          <p:nvPr>
            <p:ph idx="2" type="sldImg"/>
          </p:nvPr>
        </p:nvSpPr>
        <p:spPr>
          <a:xfrm>
            <a:off x="2438400" y="582613"/>
            <a:ext cx="51813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ed0c6034f_0_38:notes"/>
          <p:cNvSpPr txBox="1"/>
          <p:nvPr>
            <p:ph idx="1" type="body"/>
          </p:nvPr>
        </p:nvSpPr>
        <p:spPr>
          <a:xfrm>
            <a:off x="1006475" y="3692525"/>
            <a:ext cx="8045400" cy="349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13ed0c6034f_0_38:notes"/>
          <p:cNvSpPr/>
          <p:nvPr>
            <p:ph idx="2" type="sldImg"/>
          </p:nvPr>
        </p:nvSpPr>
        <p:spPr>
          <a:xfrm>
            <a:off x="2438400" y="582613"/>
            <a:ext cx="51813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3ed0c6034f_0_48:notes"/>
          <p:cNvSpPr txBox="1"/>
          <p:nvPr>
            <p:ph idx="1" type="body"/>
          </p:nvPr>
        </p:nvSpPr>
        <p:spPr>
          <a:xfrm>
            <a:off x="1006475" y="3692525"/>
            <a:ext cx="8045400" cy="349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13ed0c6034f_0_48:notes"/>
          <p:cNvSpPr/>
          <p:nvPr>
            <p:ph idx="2" type="sldImg"/>
          </p:nvPr>
        </p:nvSpPr>
        <p:spPr>
          <a:xfrm>
            <a:off x="2438400" y="582613"/>
            <a:ext cx="5181300" cy="291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685800" y="17145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647700" y="2914650"/>
            <a:ext cx="78105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2400"/>
              <a:buFont typeface="Times"/>
              <a:buNone/>
              <a:defRPr sz="2400">
                <a:solidFill>
                  <a:schemeClr val="hlink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726" y="114302"/>
            <a:ext cx="882648" cy="58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 rot="5400000">
            <a:off x="2903538" y="-1128711"/>
            <a:ext cx="3514725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 rot="5400000">
            <a:off x="5360988" y="1328738"/>
            <a:ext cx="4429125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1" type="body"/>
          </p:nvPr>
        </p:nvSpPr>
        <p:spPr>
          <a:xfrm rot="5400000">
            <a:off x="1398588" y="-538162"/>
            <a:ext cx="4429125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type="title"/>
          </p:nvPr>
        </p:nvSpPr>
        <p:spPr>
          <a:xfrm>
            <a:off x="311700" y="88700"/>
            <a:ext cx="8520600" cy="707400"/>
          </a:xfrm>
          <a:prstGeom prst="rect">
            <a:avLst/>
          </a:prstGeom>
        </p:spPr>
        <p:txBody>
          <a:bodyPr anchorCtr="0" anchor="ctr" bIns="45700" lIns="91400" spcFirstLastPara="1" rIns="91400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>
            <a:lvl1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−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▪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774700" y="1000126"/>
            <a:ext cx="7772400" cy="351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774701" y="1000126"/>
            <a:ext cx="3810000" cy="351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−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4737100" y="1000126"/>
            <a:ext cx="3810000" cy="351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−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7201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457201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−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1" name="Google Shape;41;p7"/>
          <p:cNvSpPr txBox="1"/>
          <p:nvPr>
            <p:ph idx="3" type="body"/>
          </p:nvPr>
        </p:nvSpPr>
        <p:spPr>
          <a:xfrm>
            <a:off x="4645029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7"/>
          <p:cNvSpPr txBox="1"/>
          <p:nvPr>
            <p:ph idx="4" type="body"/>
          </p:nvPr>
        </p:nvSpPr>
        <p:spPr>
          <a:xfrm>
            <a:off x="4645029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−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457204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" type="body"/>
          </p:nvPr>
        </p:nvSpPr>
        <p:spPr>
          <a:xfrm>
            <a:off x="3575051" y="204789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Char char="−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457204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74700" y="1000126"/>
            <a:ext cx="7772400" cy="3514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/>
          <p:nvPr/>
        </p:nvSpPr>
        <p:spPr>
          <a:xfrm>
            <a:off x="-1266824" y="4506913"/>
            <a:ext cx="184624" cy="461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1" y="4856165"/>
            <a:ext cx="2265363" cy="287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User School 2022</a:t>
            </a:r>
            <a:endParaRPr/>
          </a:p>
        </p:txBody>
      </p:sp>
      <p:cxnSp>
        <p:nvCxnSpPr>
          <p:cNvPr id="14" name="Google Shape;14;p1"/>
          <p:cNvCxnSpPr/>
          <p:nvPr/>
        </p:nvCxnSpPr>
        <p:spPr>
          <a:xfrm>
            <a:off x="525465" y="866775"/>
            <a:ext cx="8618537" cy="0"/>
          </a:xfrm>
          <a:prstGeom prst="straightConnector1">
            <a:avLst/>
          </a:prstGeom>
          <a:noFill/>
          <a:ln cap="flat" cmpd="sng" w="38100">
            <a:solidFill>
              <a:srgbClr val="FF8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5726" y="114302"/>
            <a:ext cx="882648" cy="58843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flickr.com/photos/dmer/" TargetMode="External"/><Relationship Id="rId4" Type="http://schemas.openxmlformats.org/officeDocument/2006/relationships/hyperlink" Target="https://www.flickr.com/photos/dmer/1556329177/" TargetMode="External"/><Relationship Id="rId5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flickr.com/photos/punktoad/" TargetMode="External"/><Relationship Id="rId4" Type="http://schemas.openxmlformats.org/officeDocument/2006/relationships/hyperlink" Target="https://www.flickr.com/photos/83699771@N00/9123847716" TargetMode="External"/><Relationship Id="rId5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support.opensciencegrid.org/support/solutions/articles/12000073449-view-existing-ospool-supported-containers" TargetMode="External"/><Relationship Id="rId4" Type="http://schemas.openxmlformats.org/officeDocument/2006/relationships/hyperlink" Target="https://github.com/opensciencegrid/cvmfs-singularity-sync/blob/master/docker_images.txt" TargetMode="External"/><Relationship Id="rId5" Type="http://schemas.openxmlformats.org/officeDocument/2006/relationships/hyperlink" Target="https://hub.docker.com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docker.com/" TargetMode="External"/><Relationship Id="rId4" Type="http://schemas.openxmlformats.org/officeDocument/2006/relationships/hyperlink" Target="https://sylabs.io/" TargetMode="External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cloud.sylabs.io/" TargetMode="External"/><Relationship Id="rId4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sylabs.io/guides/3.8/user-guide/build_a_container.html#building-containers-from-singularityce-definition-files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5.png"/><Relationship Id="rId5" Type="http://schemas.openxmlformats.org/officeDocument/2006/relationships/image" Target="../media/image17.png"/><Relationship Id="rId6" Type="http://schemas.openxmlformats.org/officeDocument/2006/relationships/image" Target="../media/image6.png"/><Relationship Id="rId7" Type="http://schemas.openxmlformats.org/officeDocument/2006/relationships/image" Target="../media/image16.png"/><Relationship Id="rId8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flickr.com/photos/jshontz/" TargetMode="External"/><Relationship Id="rId4" Type="http://schemas.openxmlformats.org/officeDocument/2006/relationships/hyperlink" Target="https://www.flickr.com/photos/jshontz/18991915294" TargetMode="External"/><Relationship Id="rId5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hyperlink" Target="https://www.flickr.com/people/krossbow/" TargetMode="External"/><Relationship Id="rId5" Type="http://schemas.openxmlformats.org/officeDocument/2006/relationships/hyperlink" Target="https://commons.wikimedia.org/wiki/File:Julia_Child%27s_Kitchen_-_Smithsonian.jp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ctrTitle"/>
          </p:nvPr>
        </p:nvSpPr>
        <p:spPr>
          <a:xfrm>
            <a:off x="685800" y="17145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Containers and GPUs</a:t>
            </a:r>
            <a:endParaRPr/>
          </a:p>
        </p:txBody>
      </p:sp>
      <p:sp>
        <p:nvSpPr>
          <p:cNvPr id="73" name="Google Shape;73;p14"/>
          <p:cNvSpPr txBox="1"/>
          <p:nvPr>
            <p:ph idx="1" type="subTitle"/>
          </p:nvPr>
        </p:nvSpPr>
        <p:spPr>
          <a:xfrm>
            <a:off x="647700" y="2914650"/>
            <a:ext cx="78105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200"/>
              <a:buFont typeface="Times"/>
              <a:buNone/>
            </a:pPr>
            <a:r>
              <a:rPr lang="en-US" sz="3200"/>
              <a:t>Thursday, July 28 2022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SzPts val="2400"/>
              <a:buFont typeface="Times"/>
              <a:buNone/>
            </a:pPr>
            <a:r>
              <a:rPr lang="en-US"/>
              <a:t>Mats Rynge</a:t>
            </a: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1686106" y="4933950"/>
            <a:ext cx="585769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This work was supported by NSF grants MPS-1148698, OAC-1836650, and OAC-2030508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Solution</a:t>
            </a:r>
            <a:endParaRPr/>
          </a:p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801529" y="1000125"/>
            <a:ext cx="3781800" cy="40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rmAutofit lnSpcReduction="20000"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Think like a backpacker.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Take your software with you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−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Install anywhere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−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Run anywhere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This is called making software 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portable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3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9" name="Google Shape;159;p23"/>
          <p:cNvSpPr txBox="1"/>
          <p:nvPr/>
        </p:nvSpPr>
        <p:spPr>
          <a:xfrm>
            <a:off x="6009254" y="4892206"/>
            <a:ext cx="2512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by </a:t>
            </a:r>
            <a:r>
              <a:rPr lang="en-US" sz="9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Derrick Mercer</a:t>
            </a: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en-US" sz="9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Flickr</a:t>
            </a: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CC-BY-SA</a:t>
            </a:r>
            <a:endParaRPr/>
          </a:p>
        </p:txBody>
      </p:sp>
      <p:pic>
        <p:nvPicPr>
          <p:cNvPr id="160" name="Google Shape;160;p23"/>
          <p:cNvPicPr preferRelativeResize="0"/>
          <p:nvPr>
            <p:ph idx="2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20590" y="1471613"/>
            <a:ext cx="3429000" cy="25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Returning to Our Analogy…</a:t>
            </a:r>
            <a:endParaRPr/>
          </a:p>
        </p:txBody>
      </p:sp>
      <p:sp>
        <p:nvSpPr>
          <p:cNvPr id="166" name="Google Shape;166;p24"/>
          <p:cNvSpPr txBox="1"/>
          <p:nvPr>
            <p:ph idx="1" type="body"/>
          </p:nvPr>
        </p:nvSpPr>
        <p:spPr>
          <a:xfrm>
            <a:off x="774700" y="1000126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a container is kind of like bringing along a whole kitchen…</a:t>
            </a:r>
            <a:endParaRPr/>
          </a:p>
        </p:txBody>
      </p:sp>
      <p:sp>
        <p:nvSpPr>
          <p:cNvPr id="167" name="Google Shape;167;p24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8" name="Google Shape;168;p24"/>
          <p:cNvSpPr/>
          <p:nvPr/>
        </p:nvSpPr>
        <p:spPr>
          <a:xfrm>
            <a:off x="4299792" y="4881216"/>
            <a:ext cx="4114800" cy="2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9"/>
              <a:buFont typeface="Arial"/>
              <a:buNone/>
            </a:pPr>
            <a:r>
              <a:rPr lang="en-US" sz="98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by </a:t>
            </a:r>
            <a:r>
              <a:rPr lang="en-US" sz="989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PunkToad</a:t>
            </a:r>
            <a:r>
              <a:rPr lang="en-US" sz="98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en-US" sz="989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Flickr</a:t>
            </a:r>
            <a:r>
              <a:rPr lang="en-US" sz="98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CC-BY</a:t>
            </a:r>
            <a:endParaRPr/>
          </a:p>
        </p:txBody>
      </p:sp>
      <p:pic>
        <p:nvPicPr>
          <p:cNvPr id="169" name="Google Shape;169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24315" y="2035534"/>
            <a:ext cx="3305754" cy="2479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type="title"/>
          </p:nvPr>
        </p:nvSpPr>
        <p:spPr>
          <a:xfrm>
            <a:off x="1341775" y="88700"/>
            <a:ext cx="74904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4400"/>
              <a:buFont typeface="Arial"/>
              <a:buNone/>
            </a:pPr>
            <a:r>
              <a:rPr lang="en-US"/>
              <a:t>Container Motivations</a:t>
            </a:r>
            <a:endParaRPr/>
          </a:p>
        </p:txBody>
      </p:sp>
      <p:sp>
        <p:nvSpPr>
          <p:cNvPr id="175" name="Google Shape;175;p2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573"/>
              <a:buNone/>
            </a:pPr>
            <a:r>
              <a:rPr b="1" lang="en-US" sz="1311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Consistent environment (default images)</a:t>
            </a:r>
            <a:r>
              <a:rPr lang="en-US" sz="1311">
                <a:latin typeface="Arial"/>
                <a:ea typeface="Arial"/>
                <a:cs typeface="Arial"/>
                <a:sym typeface="Arial"/>
              </a:rPr>
              <a:t> - If a user does not specify a specific image</a:t>
            </a:r>
            <a:r>
              <a:rPr lang="en-US" sz="1311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rPr>
              <a:t>, a default one is used by the job.</a:t>
            </a:r>
            <a:r>
              <a:rPr lang="en-US" sz="1311">
                <a:latin typeface="Arial"/>
                <a:ea typeface="Arial"/>
                <a:cs typeface="Arial"/>
                <a:sym typeface="Arial"/>
              </a:rPr>
              <a:t> The image contains a decent base line of software, and because the same image is used across all the sites, the user sees a more consistent environment than if the job landed in the environments provided by the individual sites.</a:t>
            </a:r>
            <a:br>
              <a:rPr lang="en-US" sz="1311">
                <a:latin typeface="Arial"/>
                <a:ea typeface="Arial"/>
                <a:cs typeface="Arial"/>
                <a:sym typeface="Arial"/>
              </a:rPr>
            </a:br>
            <a:endParaRPr sz="131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573"/>
              <a:buNone/>
            </a:pPr>
            <a:r>
              <a:rPr b="1" lang="en-US" sz="1311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Custom software environment (user defined images)</a:t>
            </a:r>
            <a:r>
              <a:rPr lang="en-US" sz="1311">
                <a:latin typeface="Arial"/>
                <a:ea typeface="Arial"/>
                <a:cs typeface="Arial"/>
                <a:sym typeface="Arial"/>
              </a:rPr>
              <a:t> - Users can create and use their custom images, which is useful when having very specific software requirements or software stacks which can be tricky to bring with a job. For example: Python or R modules with dependencies, TensorFlow</a:t>
            </a:r>
            <a:br>
              <a:rPr lang="en-US" sz="1311">
                <a:latin typeface="Arial"/>
                <a:ea typeface="Arial"/>
                <a:cs typeface="Arial"/>
                <a:sym typeface="Arial"/>
              </a:rPr>
            </a:br>
            <a:endParaRPr sz="131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573"/>
              <a:buNone/>
            </a:pPr>
            <a:r>
              <a:rPr b="1" lang="en-US" sz="1311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Enables special environment such as GPUs</a:t>
            </a:r>
            <a:r>
              <a:rPr lang="en-US" sz="1311">
                <a:latin typeface="Arial"/>
                <a:ea typeface="Arial"/>
                <a:cs typeface="Arial"/>
                <a:sym typeface="Arial"/>
              </a:rPr>
              <a:t> - Special software environments to go hand in hand with the special hardware.</a:t>
            </a:r>
            <a:br>
              <a:rPr lang="en-US" sz="1311">
                <a:latin typeface="Arial"/>
                <a:ea typeface="Arial"/>
                <a:cs typeface="Arial"/>
                <a:sym typeface="Arial"/>
              </a:rPr>
            </a:br>
            <a:br>
              <a:rPr lang="en-US" sz="1311">
                <a:latin typeface="Arial"/>
                <a:ea typeface="Arial"/>
                <a:cs typeface="Arial"/>
                <a:sym typeface="Arial"/>
              </a:rPr>
            </a:br>
            <a:br>
              <a:rPr lang="en-US" sz="1311">
                <a:latin typeface="Arial"/>
                <a:ea typeface="Arial"/>
                <a:cs typeface="Arial"/>
                <a:sym typeface="Arial"/>
              </a:rPr>
            </a:br>
            <a:endParaRPr sz="131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573"/>
              <a:buNone/>
            </a:pPr>
            <a:r>
              <a:rPr b="1" lang="en-US" sz="1311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Process isolation</a:t>
            </a:r>
            <a:r>
              <a:rPr lang="en-US" sz="1311">
                <a:latin typeface="Arial"/>
                <a:ea typeface="Arial"/>
                <a:cs typeface="Arial"/>
                <a:sym typeface="Arial"/>
              </a:rPr>
              <a:t> - Sandboxes the job environment so that a job can not peek at other jobs.</a:t>
            </a:r>
            <a:br>
              <a:rPr lang="en-US" sz="1311">
                <a:latin typeface="Arial"/>
                <a:ea typeface="Arial"/>
                <a:cs typeface="Arial"/>
                <a:sym typeface="Arial"/>
              </a:rPr>
            </a:br>
            <a:endParaRPr sz="131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573"/>
              <a:buNone/>
            </a:pPr>
            <a:r>
              <a:rPr b="1" lang="en-US" sz="1311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File isolation</a:t>
            </a:r>
            <a:r>
              <a:rPr lang="en-US" sz="1311">
                <a:latin typeface="Arial"/>
                <a:ea typeface="Arial"/>
                <a:cs typeface="Arial"/>
                <a:sym typeface="Arial"/>
              </a:rPr>
              <a:t> - Sandboxes the job file system, so that a job can not peek at other jobs’ data.</a:t>
            </a:r>
            <a:endParaRPr sz="131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SzPts val="2573"/>
              <a:buNone/>
            </a:pPr>
            <a:r>
              <a:t/>
            </a:r>
            <a:endParaRPr sz="1311"/>
          </a:p>
        </p:txBody>
      </p:sp>
      <p:sp>
        <p:nvSpPr>
          <p:cNvPr id="176" name="Google Shape;17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7" name="Google Shape;177;p25"/>
          <p:cNvCxnSpPr/>
          <p:nvPr/>
        </p:nvCxnSpPr>
        <p:spPr>
          <a:xfrm>
            <a:off x="78695" y="3638400"/>
            <a:ext cx="4038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/>
          <p:nvPr/>
        </p:nvSpPr>
        <p:spPr>
          <a:xfrm>
            <a:off x="260326" y="3283225"/>
            <a:ext cx="8520600" cy="13800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6"/>
          <p:cNvSpPr txBox="1"/>
          <p:nvPr>
            <p:ph type="title"/>
          </p:nvPr>
        </p:nvSpPr>
        <p:spPr>
          <a:xfrm>
            <a:off x="1118150" y="88700"/>
            <a:ext cx="77142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4400"/>
              <a:buFont typeface="Arial"/>
              <a:buNone/>
            </a:pPr>
            <a:r>
              <a:rPr lang="en-US" sz="3000"/>
              <a:t>Container Lifecycle (Hint: ephemeral)</a:t>
            </a:r>
            <a:endParaRPr sz="3000"/>
          </a:p>
        </p:txBody>
      </p:sp>
      <p:sp>
        <p:nvSpPr>
          <p:cNvPr id="184" name="Google Shape;184;p2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rPr lang="en-US" sz="2400"/>
              <a:t>Each and every job is encapsulated in a separate container instance</a:t>
            </a:r>
            <a:br>
              <a:rPr lang="en-US" sz="2400"/>
            </a:br>
            <a:endParaRPr sz="24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rPr lang="en-US" sz="2400"/>
              <a:t>Container instance dies when the job finishes</a:t>
            </a:r>
            <a:br>
              <a:rPr lang="en-US" sz="2400"/>
            </a:br>
            <a:endParaRPr sz="24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rPr i="1" lang="en-US" sz="2400"/>
              <a:t>An incredible amount of container image reuse, as workloads generally use one or a small number of images for a large number of jobs</a:t>
            </a:r>
            <a:endParaRPr i="1" sz="2400"/>
          </a:p>
        </p:txBody>
      </p:sp>
      <p:sp>
        <p:nvSpPr>
          <p:cNvPr id="185" name="Google Shape;18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>
            <p:ph idx="1" type="body"/>
          </p:nvPr>
        </p:nvSpPr>
        <p:spPr>
          <a:xfrm>
            <a:off x="1267250" y="1266325"/>
            <a:ext cx="7565100" cy="3302700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 strike="sngStrike">
                <a:solidFill>
                  <a:srgbClr val="000000"/>
                </a:solidFill>
              </a:rPr>
              <a:t>What are containers?</a:t>
            </a:r>
            <a:endParaRPr sz="2200" strike="sngStrike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 strike="sngStrike">
                <a:solidFill>
                  <a:srgbClr val="000000"/>
                </a:solidFill>
              </a:rPr>
              <a:t>Why containers on the OSPool?</a:t>
            </a:r>
            <a:endParaRPr sz="2200" strike="sngStrike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Finding existing containers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Building containers (Remote builder, On your own machine)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Test container on access points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Use containers in your jobs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Hey, how are GPUs related to all this?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191" name="Google Shape;191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2" name="Google Shape;192;p27"/>
          <p:cNvSpPr txBox="1"/>
          <p:nvPr>
            <p:ph type="title"/>
          </p:nvPr>
        </p:nvSpPr>
        <p:spPr>
          <a:xfrm>
            <a:off x="311700" y="88700"/>
            <a:ext cx="8520600" cy="707400"/>
          </a:xfrm>
          <a:prstGeom prst="rect">
            <a:avLst/>
          </a:prstGeom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Outline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>
            <p:ph type="title"/>
          </p:nvPr>
        </p:nvSpPr>
        <p:spPr>
          <a:xfrm>
            <a:off x="857250" y="88700"/>
            <a:ext cx="7975200" cy="707400"/>
          </a:xfrm>
          <a:prstGeom prst="rect">
            <a:avLst/>
          </a:prstGeom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can use existing containers!</a:t>
            </a:r>
            <a:endParaRPr/>
          </a:p>
        </p:txBody>
      </p:sp>
      <p:sp>
        <p:nvSpPr>
          <p:cNvPr id="198" name="Google Shape;198;p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-361950" lvl="0" marL="457200" rtl="0" algn="l">
              <a:spcBef>
                <a:spcPts val="64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OSG provided: </a:t>
            </a:r>
            <a:r>
              <a:rPr lang="en-US" sz="2100" u="sng">
                <a:solidFill>
                  <a:schemeClr val="hlink"/>
                </a:solidFill>
                <a:hlinkClick r:id="rId3"/>
              </a:rPr>
              <a:t>https://support.opensciencegrid.org/support/solutions/articles/12000073449-view-existing-ospool-supported-containers</a:t>
            </a:r>
            <a:r>
              <a:rPr lang="en-US" sz="2100"/>
              <a:t> </a:t>
            </a:r>
            <a:br>
              <a:rPr lang="en-US" sz="2100"/>
            </a:br>
            <a:endParaRPr sz="2100"/>
          </a:p>
          <a:p>
            <a:pPr indent="-361950" lvl="0" marL="457200" rtl="0" algn="l">
              <a:spcBef>
                <a:spcPts val="64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OSG collaboration/user provided (just a list, no descriptions): </a:t>
            </a:r>
            <a:r>
              <a:rPr lang="en-US" sz="2100" u="sng">
                <a:solidFill>
                  <a:schemeClr val="hlink"/>
                </a:solidFill>
                <a:hlinkClick r:id="rId4"/>
              </a:rPr>
              <a:t>https://github.com/opensciencegrid/cvmfs-singularity-sync/blob/master/docker_images.txt</a:t>
            </a:r>
            <a:r>
              <a:rPr lang="en-US" sz="2100"/>
              <a:t> </a:t>
            </a:r>
            <a:br>
              <a:rPr lang="en-US" sz="2100"/>
            </a:br>
            <a:endParaRPr sz="2100"/>
          </a:p>
          <a:p>
            <a:pPr indent="-361950" lvl="0" marL="457200" rtl="0" algn="l">
              <a:spcBef>
                <a:spcPts val="64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Docker Hub: </a:t>
            </a:r>
            <a:r>
              <a:rPr lang="en-US" sz="2100" u="sng">
                <a:solidFill>
                  <a:schemeClr val="hlink"/>
                </a:solidFill>
                <a:hlinkClick r:id="rId5"/>
              </a:rPr>
              <a:t>https://hub.docker.com/</a:t>
            </a:r>
            <a:r>
              <a:rPr lang="en-US" sz="2100"/>
              <a:t> (and there are other hubs!)</a:t>
            </a:r>
            <a:endParaRPr sz="2100"/>
          </a:p>
        </p:txBody>
      </p:sp>
      <p:sp>
        <p:nvSpPr>
          <p:cNvPr id="199" name="Google Shape;19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/>
          <p:nvPr>
            <p:ph idx="1" type="body"/>
          </p:nvPr>
        </p:nvSpPr>
        <p:spPr>
          <a:xfrm>
            <a:off x="1267250" y="1266325"/>
            <a:ext cx="7565100" cy="3302700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 strike="sngStrike">
                <a:solidFill>
                  <a:srgbClr val="000000"/>
                </a:solidFill>
              </a:rPr>
              <a:t>What are containers?</a:t>
            </a:r>
            <a:endParaRPr sz="2200" strike="sngStrike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 strike="sngStrike">
                <a:solidFill>
                  <a:srgbClr val="000000"/>
                </a:solidFill>
              </a:rPr>
              <a:t>Why containers on the OSPool?</a:t>
            </a:r>
            <a:endParaRPr sz="2200" strike="sngStrike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 strike="sngStrike">
                <a:solidFill>
                  <a:srgbClr val="000000"/>
                </a:solidFill>
              </a:rPr>
              <a:t>Finding existing containers</a:t>
            </a:r>
            <a:endParaRPr sz="2200" strike="sngStrike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Building containers (Remote builder, On your own machine)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Test container on access points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Use containers in your jobs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Hey, how are GPUs related to all this?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205" name="Google Shape;20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6" name="Google Shape;206;p29"/>
          <p:cNvSpPr txBox="1"/>
          <p:nvPr>
            <p:ph type="title"/>
          </p:nvPr>
        </p:nvSpPr>
        <p:spPr>
          <a:xfrm>
            <a:off x="311700" y="88700"/>
            <a:ext cx="8520600" cy="707400"/>
          </a:xfrm>
          <a:prstGeom prst="rect">
            <a:avLst/>
          </a:prstGeom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Outline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/>
          <p:nvPr>
            <p:ph type="title"/>
          </p:nvPr>
        </p:nvSpPr>
        <p:spPr>
          <a:xfrm>
            <a:off x="1228726" y="77152"/>
            <a:ext cx="69468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Container Types</a:t>
            </a:r>
            <a:endParaRPr/>
          </a:p>
        </p:txBody>
      </p:sp>
      <p:sp>
        <p:nvSpPr>
          <p:cNvPr id="213" name="Google Shape;213;p30"/>
          <p:cNvSpPr txBox="1"/>
          <p:nvPr>
            <p:ph idx="1" type="body"/>
          </p:nvPr>
        </p:nvSpPr>
        <p:spPr>
          <a:xfrm>
            <a:off x="682015" y="1000124"/>
            <a:ext cx="8125500" cy="36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Two common container systems: </a:t>
            </a:r>
            <a:br>
              <a:rPr lang="en-US"/>
            </a:br>
            <a:endParaRPr/>
          </a:p>
          <a:p>
            <a:pPr indent="0" lvl="0" marL="57150" rtl="0" algn="l">
              <a:spcBef>
                <a:spcPts val="640"/>
              </a:spcBef>
              <a:spcAft>
                <a:spcPts val="0"/>
              </a:spcAft>
              <a:buSzPts val="3200"/>
              <a:buFont typeface="Times"/>
              <a:buNone/>
            </a:pPr>
            <a:r>
              <a:rPr lang="en-US"/>
              <a:t>Docker				        Singularity / Apptainer</a:t>
            </a:r>
            <a:endParaRPr/>
          </a:p>
          <a:p>
            <a:pPr indent="0" lvl="0" marL="5715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https://www.docker.com/</a:t>
            </a:r>
            <a:r>
              <a:rPr lang="en-US" sz="2400"/>
              <a:t> 		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https://sylabs.io/</a:t>
            </a:r>
            <a:r>
              <a:rPr lang="en-US" sz="2400"/>
              <a:t>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SzPts val="3200"/>
              <a:buFont typeface="Time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40"/>
              </a:spcBef>
              <a:spcAft>
                <a:spcPts val="0"/>
              </a:spcAft>
              <a:buSzPts val="1200"/>
              <a:buFont typeface="Times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0"/>
          <p:cNvSpPr txBox="1"/>
          <p:nvPr>
            <p:ph idx="12" type="sldNum"/>
          </p:nvPr>
        </p:nvSpPr>
        <p:spPr>
          <a:xfrm>
            <a:off x="8724901" y="4320540"/>
            <a:ext cx="4191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Docker_(container_engine)_logo.png" id="215" name="Google Shape;215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2840" y="3601142"/>
            <a:ext cx="2895902" cy="597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ngularity.png" id="216" name="Google Shape;216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15368" y="3478313"/>
            <a:ext cx="1089025" cy="769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/>
          <p:nvPr>
            <p:ph type="title"/>
          </p:nvPr>
        </p:nvSpPr>
        <p:spPr>
          <a:xfrm>
            <a:off x="1707050" y="88700"/>
            <a:ext cx="71253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4400"/>
              <a:buFont typeface="Arial"/>
              <a:buNone/>
            </a:pPr>
            <a:r>
              <a:rPr lang="en-US"/>
              <a:t>Docker, Singularity (Apptainer)</a:t>
            </a:r>
            <a:endParaRPr/>
          </a:p>
        </p:txBody>
      </p:sp>
      <p:sp>
        <p:nvSpPr>
          <p:cNvPr id="222" name="Google Shape;222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3" name="Google Shape;223;p3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76200" rtl="0" algn="l">
              <a:spcBef>
                <a:spcPts val="750"/>
              </a:spcBef>
              <a:spcAft>
                <a:spcPts val="0"/>
              </a:spcAft>
              <a:buSzPts val="3200"/>
              <a:buNone/>
            </a:pPr>
            <a:r>
              <a:rPr lang="en-US" sz="2400"/>
              <a:t>Containers are </a:t>
            </a:r>
            <a:r>
              <a:rPr lang="en-US" sz="2400">
                <a:solidFill>
                  <a:srgbClr val="FF9300"/>
                </a:solidFill>
              </a:rPr>
              <a:t>defined using Docker or Singularity</a:t>
            </a:r>
            <a:endParaRPr sz="2400">
              <a:solidFill>
                <a:srgbClr val="FF9300"/>
              </a:solidFill>
            </a:endParaRPr>
          </a:p>
          <a:p>
            <a:pPr indent="0" lvl="1" marL="57150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Public Docker Hub</a:t>
            </a:r>
            <a:endParaRPr sz="2400"/>
          </a:p>
          <a:p>
            <a:pPr indent="0" lvl="1" marL="57150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.sif files</a:t>
            </a:r>
            <a:br>
              <a:rPr lang="en-US" sz="2400"/>
            </a:br>
            <a:endParaRPr sz="2400"/>
          </a:p>
          <a:p>
            <a:pPr indent="0" lvl="0" marL="76200" rtl="0" algn="l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400"/>
              <a:t>… and </a:t>
            </a:r>
            <a:r>
              <a:rPr lang="en-US" sz="2400">
                <a:solidFill>
                  <a:srgbClr val="FF9300"/>
                </a:solidFill>
              </a:rPr>
              <a:t>executed with Singularity</a:t>
            </a:r>
            <a:endParaRPr sz="2400">
              <a:solidFill>
                <a:srgbClr val="FF9300"/>
              </a:solidFill>
            </a:endParaRPr>
          </a:p>
          <a:p>
            <a:pPr indent="0" lvl="1" marL="57150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No direct access to the Singularity command line - that is controlled by the infrastructure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/>
          <p:nvPr/>
        </p:nvSpPr>
        <p:spPr>
          <a:xfrm>
            <a:off x="228600" y="2398279"/>
            <a:ext cx="8102400" cy="1643700"/>
          </a:xfrm>
          <a:prstGeom prst="rect">
            <a:avLst/>
          </a:prstGeom>
          <a:solidFill>
            <a:srgbClr val="F8EDE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2"/>
          <p:cNvSpPr txBox="1"/>
          <p:nvPr>
            <p:ph idx="1" type="body"/>
          </p:nvPr>
        </p:nvSpPr>
        <p:spPr>
          <a:xfrm>
            <a:off x="311700" y="1011213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rPr lang="en-US" sz="2025"/>
              <a:t>OSG stores Docker container images on CVMFS in extracted form. That is, we take the Docker image layers or the Singularity img/simg files and export them onto CVMFS. For example, ls on one of the containers looks similar to ls / on any Linux machine:</a:t>
            </a:r>
            <a:br>
              <a:rPr lang="en-US" sz="2025"/>
            </a:br>
            <a:endParaRPr sz="2025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425">
                <a:latin typeface="Consolas"/>
                <a:ea typeface="Consolas"/>
                <a:cs typeface="Consolas"/>
                <a:sym typeface="Consolas"/>
              </a:rPr>
              <a:t>$ ls /cvmfs/singularity.opensciencegrid.org/opensciencegrid/osgvo-el7:latest/</a:t>
            </a:r>
            <a:br>
              <a:rPr lang="en-US" sz="1425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25">
                <a:latin typeface="Consolas"/>
                <a:ea typeface="Consolas"/>
                <a:cs typeface="Consolas"/>
                <a:sym typeface="Consolas"/>
              </a:rPr>
              <a:t>cvmfs  host-libs  proc  sys  anaconda-post.log     lib64</a:t>
            </a:r>
            <a:br>
              <a:rPr lang="en-US" sz="1425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25">
                <a:latin typeface="Consolas"/>
                <a:ea typeface="Consolas"/>
                <a:cs typeface="Consolas"/>
                <a:sym typeface="Consolas"/>
              </a:rPr>
              <a:t>dev    media      root  tmp  bin                   sbin</a:t>
            </a:r>
            <a:br>
              <a:rPr lang="en-US" sz="1425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25">
                <a:latin typeface="Consolas"/>
                <a:ea typeface="Consolas"/>
                <a:cs typeface="Consolas"/>
                <a:sym typeface="Consolas"/>
              </a:rPr>
              <a:t>etc    mnt        run   usr  image-build-info.txt  singularity</a:t>
            </a:r>
            <a:br>
              <a:rPr lang="en-US" sz="1425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25">
                <a:latin typeface="Consolas"/>
                <a:ea typeface="Consolas"/>
                <a:cs typeface="Consolas"/>
                <a:sym typeface="Consolas"/>
              </a:rPr>
              <a:t>home   opt        srv   var  lib</a:t>
            </a:r>
            <a:endParaRPr sz="1425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SzPts val="2800"/>
              <a:buNone/>
            </a:pPr>
            <a:br>
              <a:rPr lang="en-US" sz="2025"/>
            </a:br>
            <a:r>
              <a:rPr lang="en-US" sz="2025"/>
              <a:t>Result: Most container instances only use </a:t>
            </a:r>
            <a:r>
              <a:rPr b="1" lang="en-US" sz="2025">
                <a:solidFill>
                  <a:srgbClr val="FF0000"/>
                </a:solidFill>
              </a:rPr>
              <a:t>a small part</a:t>
            </a:r>
            <a:r>
              <a:rPr lang="en-US" sz="2025"/>
              <a:t> of the container image </a:t>
            </a:r>
            <a:r>
              <a:rPr b="1" lang="en-US" sz="2025">
                <a:solidFill>
                  <a:srgbClr val="FF0000"/>
                </a:solidFill>
              </a:rPr>
              <a:t>(50-150 MB)</a:t>
            </a:r>
            <a:r>
              <a:rPr lang="en-US" sz="2025"/>
              <a:t> and that part is </a:t>
            </a:r>
            <a:r>
              <a:rPr b="1" lang="en-US" sz="2025">
                <a:solidFill>
                  <a:srgbClr val="FF0000"/>
                </a:solidFill>
              </a:rPr>
              <a:t>cached</a:t>
            </a:r>
            <a:r>
              <a:rPr lang="en-US" sz="2025"/>
              <a:t> in CVMFS!</a:t>
            </a:r>
            <a:endParaRPr sz="2025"/>
          </a:p>
        </p:txBody>
      </p:sp>
      <p:sp>
        <p:nvSpPr>
          <p:cNvPr id="230" name="Google Shape;230;p32"/>
          <p:cNvSpPr txBox="1"/>
          <p:nvPr>
            <p:ph type="title"/>
          </p:nvPr>
        </p:nvSpPr>
        <p:spPr>
          <a:xfrm>
            <a:off x="1244875" y="88700"/>
            <a:ext cx="75873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4400"/>
              <a:buFont typeface="Arial"/>
              <a:buNone/>
            </a:pPr>
            <a:r>
              <a:rPr lang="en-US"/>
              <a:t>Docker - </a:t>
            </a:r>
            <a:r>
              <a:rPr lang="en-US"/>
              <a:t>Extracted Images</a:t>
            </a:r>
            <a:endParaRPr/>
          </a:p>
        </p:txBody>
      </p:sp>
      <p:sp>
        <p:nvSpPr>
          <p:cNvPr id="231" name="Google Shape;23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1267250" y="1266325"/>
            <a:ext cx="7565100" cy="3302700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What are containers?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Why containers on the OSPool?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Finding existing containers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Building containers (Remote builder, On your own machine)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Test container on access points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Use containers in your jobs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Hey, how are GPUs </a:t>
            </a:r>
            <a:r>
              <a:rPr lang="en-US" sz="2200">
                <a:solidFill>
                  <a:srgbClr val="000000"/>
                </a:solidFill>
              </a:rPr>
              <a:t>related</a:t>
            </a:r>
            <a:r>
              <a:rPr lang="en-US" sz="2200">
                <a:solidFill>
                  <a:srgbClr val="000000"/>
                </a:solidFill>
              </a:rPr>
              <a:t> to all this?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80" name="Google Shape;8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5"/>
          <p:cNvSpPr txBox="1"/>
          <p:nvPr>
            <p:ph type="title"/>
          </p:nvPr>
        </p:nvSpPr>
        <p:spPr>
          <a:xfrm>
            <a:off x="311700" y="88700"/>
            <a:ext cx="8520600" cy="707400"/>
          </a:xfrm>
          <a:prstGeom prst="rect">
            <a:avLst/>
          </a:prstGeom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Outline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/>
          <p:nvPr>
            <p:ph type="title"/>
          </p:nvPr>
        </p:nvSpPr>
        <p:spPr>
          <a:xfrm>
            <a:off x="311700" y="88700"/>
            <a:ext cx="8520600" cy="707400"/>
          </a:xfrm>
          <a:prstGeom prst="rect">
            <a:avLst/>
          </a:prstGeom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Singularity has a great security model, but building…</a:t>
            </a:r>
            <a:endParaRPr sz="2200"/>
          </a:p>
        </p:txBody>
      </p:sp>
      <p:sp>
        <p:nvSpPr>
          <p:cNvPr id="237" name="Google Shape;237;p3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rmAutofit/>
          </a:bodyPr>
          <a:lstStyle/>
          <a:p>
            <a:pPr indent="-361950" lvl="0" marL="457200" rtl="0" algn="l">
              <a:spcBef>
                <a:spcPts val="64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All containers in the OSPool are invoked with Singularity</a:t>
            </a:r>
            <a:endParaRPr sz="2100"/>
          </a:p>
          <a:p>
            <a:pPr indent="-336550" lvl="1" marL="914400" rtl="0" algn="l">
              <a:spcBef>
                <a:spcPts val="560"/>
              </a:spcBef>
              <a:spcAft>
                <a:spcPts val="0"/>
              </a:spcAft>
              <a:buSzPts val="1700"/>
              <a:buChar char="−"/>
            </a:pPr>
            <a:r>
              <a:rPr lang="en-US" sz="1700"/>
              <a:t>Source images can be Singularity SIF files, or Docker images</a:t>
            </a:r>
            <a:br>
              <a:rPr lang="en-US" sz="1700"/>
            </a:br>
            <a:endParaRPr sz="1700"/>
          </a:p>
          <a:p>
            <a:pPr indent="-361950" lvl="0" marL="457200" rtl="0" algn="l">
              <a:spcBef>
                <a:spcPts val="64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Singularity containers are run as the user invoking them</a:t>
            </a:r>
            <a:endParaRPr sz="2100"/>
          </a:p>
          <a:p>
            <a:pPr indent="-336550" lvl="1" marL="914400" rtl="0" algn="l">
              <a:spcBef>
                <a:spcPts val="560"/>
              </a:spcBef>
              <a:spcAft>
                <a:spcPts val="0"/>
              </a:spcAft>
              <a:buSzPts val="1700"/>
              <a:buChar char="−"/>
            </a:pPr>
            <a:r>
              <a:rPr lang="en-US" sz="1700"/>
              <a:t>Non-privileged user, not root</a:t>
            </a:r>
            <a:br>
              <a:rPr lang="en-US" sz="1700"/>
            </a:br>
            <a:endParaRPr sz="1700"/>
          </a:p>
          <a:p>
            <a:pPr indent="-361950" lvl="0" marL="457200" rtl="0" algn="l">
              <a:spcBef>
                <a:spcPts val="64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However, building requires root</a:t>
            </a:r>
            <a:endParaRPr sz="2100"/>
          </a:p>
          <a:p>
            <a:pPr indent="-336550" lvl="1" marL="914400" rtl="0" algn="l">
              <a:spcBef>
                <a:spcPts val="560"/>
              </a:spcBef>
              <a:spcAft>
                <a:spcPts val="0"/>
              </a:spcAft>
              <a:buSzPts val="1700"/>
              <a:buChar char="−"/>
            </a:pPr>
            <a:r>
              <a:rPr lang="en-US" sz="1700"/>
              <a:t>Use a remote builder hosted by Sylabs (no “private” files / bindmounts)</a:t>
            </a:r>
            <a:endParaRPr sz="1700"/>
          </a:p>
          <a:p>
            <a:pPr indent="-336550" lvl="1" marL="914400" rtl="0" algn="l">
              <a:spcBef>
                <a:spcPts val="560"/>
              </a:spcBef>
              <a:spcAft>
                <a:spcPts val="0"/>
              </a:spcAft>
              <a:buSzPts val="1700"/>
              <a:buChar char="−"/>
            </a:pPr>
            <a:r>
              <a:rPr lang="en-US" sz="1700"/>
              <a:t>Install it on your own Linux system so you can use sudo</a:t>
            </a:r>
            <a:endParaRPr sz="1700"/>
          </a:p>
        </p:txBody>
      </p:sp>
      <p:sp>
        <p:nvSpPr>
          <p:cNvPr id="238" name="Google Shape;23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/>
          <p:nvPr>
            <p:ph type="title"/>
          </p:nvPr>
        </p:nvSpPr>
        <p:spPr>
          <a:xfrm>
            <a:off x="311700" y="88700"/>
            <a:ext cx="8520600" cy="707400"/>
          </a:xfrm>
          <a:prstGeom prst="rect">
            <a:avLst/>
          </a:prstGeom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Sylabs Cloud</a:t>
            </a:r>
            <a:endParaRPr/>
          </a:p>
        </p:txBody>
      </p:sp>
      <p:sp>
        <p:nvSpPr>
          <p:cNvPr id="244" name="Google Shape;244;p3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Create an account on (Google auth is easy):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https://cloud.sylabs.io/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Click on Remote Builder</a:t>
            </a:r>
            <a:endParaRPr/>
          </a:p>
        </p:txBody>
      </p:sp>
      <p:pic>
        <p:nvPicPr>
          <p:cNvPr id="245" name="Google Shape;24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2900" y="2400300"/>
            <a:ext cx="3733798" cy="232484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/>
          <p:nvPr/>
        </p:nvSpPr>
        <p:spPr>
          <a:xfrm>
            <a:off x="474350" y="1302150"/>
            <a:ext cx="8315100" cy="2816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Roboto Mono"/>
                <a:ea typeface="Roboto Mono"/>
                <a:cs typeface="Roboto Mono"/>
                <a:sym typeface="Roboto Mono"/>
              </a:rPr>
              <a:t>Bootstrap: docker</a:t>
            </a:r>
            <a:endParaRPr sz="1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Roboto Mono"/>
                <a:ea typeface="Roboto Mono"/>
                <a:cs typeface="Roboto Mono"/>
                <a:sym typeface="Roboto Mono"/>
              </a:rPr>
              <a:t>From: opensciencegrid/osgvo-ubuntu-20.04:latest</a:t>
            </a:r>
            <a:endParaRPr sz="1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Roboto Mono"/>
                <a:ea typeface="Roboto Mono"/>
                <a:cs typeface="Roboto Mono"/>
                <a:sym typeface="Roboto Mono"/>
              </a:rPr>
              <a:t>%post</a:t>
            </a:r>
            <a:endParaRPr sz="1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Roboto Mono"/>
                <a:ea typeface="Roboto Mono"/>
                <a:cs typeface="Roboto Mono"/>
                <a:sym typeface="Roboto Mono"/>
              </a:rPr>
              <a:t>    apt-get update -y</a:t>
            </a:r>
            <a:endParaRPr sz="1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Roboto Mono"/>
                <a:ea typeface="Roboto Mono"/>
                <a:cs typeface="Roboto Mono"/>
                <a:sym typeface="Roboto Mono"/>
              </a:rPr>
              <a:t>    apt-get install -y \</a:t>
            </a:r>
            <a:endParaRPr sz="1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Roboto Mono"/>
                <a:ea typeface="Roboto Mono"/>
                <a:cs typeface="Roboto Mono"/>
                <a:sym typeface="Roboto Mono"/>
              </a:rPr>
              <a:t>            python3-pip \</a:t>
            </a:r>
            <a:endParaRPr sz="1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Roboto Mono"/>
                <a:ea typeface="Roboto Mono"/>
                <a:cs typeface="Roboto Mono"/>
                <a:sym typeface="Roboto Mono"/>
              </a:rPr>
              <a:t>            python3-numpy</a:t>
            </a:r>
            <a:endParaRPr sz="19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Roboto Mono"/>
                <a:ea typeface="Roboto Mono"/>
                <a:cs typeface="Roboto Mono"/>
                <a:sym typeface="Roboto Mono"/>
              </a:rPr>
              <a:t>    python3 -m pip install cowsay</a:t>
            </a:r>
            <a:endParaRPr sz="19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52" name="Google Shape;252;p35"/>
          <p:cNvSpPr txBox="1"/>
          <p:nvPr/>
        </p:nvSpPr>
        <p:spPr>
          <a:xfrm>
            <a:off x="1207600" y="186000"/>
            <a:ext cx="753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https://sylabs.io/guides/3.8/user-guide/build_a_container.html#building-containers-from-singularityce-definition-files</a:t>
            </a: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875" y="152400"/>
            <a:ext cx="777108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"/>
          <p:cNvSpPr txBox="1"/>
          <p:nvPr>
            <p:ph type="title"/>
          </p:nvPr>
        </p:nvSpPr>
        <p:spPr>
          <a:xfrm>
            <a:off x="311700" y="88700"/>
            <a:ext cx="8520600" cy="707400"/>
          </a:xfrm>
          <a:prstGeom prst="rect">
            <a:avLst/>
          </a:prstGeom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Download Image</a:t>
            </a:r>
            <a:endParaRPr/>
          </a:p>
        </p:txBody>
      </p:sp>
      <p:sp>
        <p:nvSpPr>
          <p:cNvPr id="263" name="Google Shape;263;p3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To download the image, you have to either setup the access tokens, or make the project public: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4" name="Google Shape;26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9900" y="2458575"/>
            <a:ext cx="4222451" cy="262912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7"/>
          <p:cNvSpPr/>
          <p:nvPr/>
        </p:nvSpPr>
        <p:spPr>
          <a:xfrm>
            <a:off x="3999475" y="2743825"/>
            <a:ext cx="2037000" cy="13395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7400" y="1000550"/>
            <a:ext cx="5620101" cy="349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8"/>
          <p:cNvSpPr txBox="1"/>
          <p:nvPr/>
        </p:nvSpPr>
        <p:spPr>
          <a:xfrm>
            <a:off x="1516075" y="4498125"/>
            <a:ext cx="758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You can use the “pull command” on the OSGConnect access nodes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9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Download</a:t>
            </a:r>
            <a:endParaRPr/>
          </a:p>
        </p:txBody>
      </p:sp>
      <p:sp>
        <p:nvSpPr>
          <p:cNvPr id="278" name="Google Shape;278;p39"/>
          <p:cNvSpPr txBox="1"/>
          <p:nvPr/>
        </p:nvSpPr>
        <p:spPr>
          <a:xfrm>
            <a:off x="311700" y="1474550"/>
            <a:ext cx="85206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[</a:t>
            </a:r>
            <a:r>
              <a:rPr lang="en-US" sz="1800">
                <a:solidFill>
                  <a:srgbClr val="18B218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login05:</a:t>
            </a:r>
            <a:r>
              <a:rPr lang="en-US" sz="1800">
                <a:solidFill>
                  <a:srgbClr val="B26818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~</a:t>
            </a:r>
            <a:r>
              <a:rPr lang="en-US" sz="1800"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] $ </a:t>
            </a:r>
            <a:r>
              <a:rPr b="1" lang="en-US" sz="1800"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singularity pull --arch amd64 \</a:t>
            </a:r>
            <a:endParaRPr b="1" sz="1800"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             library://rynge_isi/test/test:latest</a:t>
            </a:r>
            <a:endParaRPr b="1" sz="1800"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8B218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[login05:</a:t>
            </a:r>
            <a:r>
              <a:rPr lang="en-US" sz="1800">
                <a:solidFill>
                  <a:srgbClr val="B26818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~</a:t>
            </a:r>
            <a:r>
              <a:rPr lang="en-US" sz="1800"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] $ </a:t>
            </a:r>
            <a:r>
              <a:rPr b="1" lang="en-US" sz="1800"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ls -lh test_latest.sif</a:t>
            </a:r>
            <a:r>
              <a:rPr lang="en-US" sz="1800"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 </a:t>
            </a:r>
            <a:endParaRPr sz="1800"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oboto Mono"/>
                <a:ea typeface="Roboto Mono"/>
                <a:cs typeface="Roboto Mono"/>
                <a:sym typeface="Roboto Mono"/>
              </a:rPr>
              <a:t>-rwxr-xr-x 1 rynge osg 702M May 16 18:41 </a:t>
            </a:r>
            <a:r>
              <a:rPr b="1" lang="en-US" sz="1800">
                <a:solidFill>
                  <a:srgbClr val="54FF54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test_latest.sif</a:t>
            </a:r>
            <a:endParaRPr b="1" sz="1800">
              <a:solidFill>
                <a:srgbClr val="54FF54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0"/>
          <p:cNvSpPr txBox="1"/>
          <p:nvPr/>
        </p:nvSpPr>
        <p:spPr>
          <a:xfrm>
            <a:off x="624500" y="954150"/>
            <a:ext cx="81360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[</a:t>
            </a:r>
            <a:r>
              <a:rPr lang="en-US" sz="1500">
                <a:solidFill>
                  <a:srgbClr val="B26818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~</a:t>
            </a:r>
            <a:r>
              <a:rPr lang="en-US" sz="1500"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] $ </a:t>
            </a:r>
            <a:r>
              <a:rPr b="1" lang="en-US" sz="1500"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cat my-container.def</a:t>
            </a:r>
            <a:r>
              <a:rPr lang="en-US" sz="1500"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 </a:t>
            </a:r>
            <a:endParaRPr sz="1500"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Roboto Mono"/>
                <a:ea typeface="Roboto Mono"/>
                <a:cs typeface="Roboto Mono"/>
                <a:sym typeface="Roboto Mono"/>
              </a:rPr>
              <a:t>Bootstrap: docker</a:t>
            </a:r>
            <a:endParaRPr sz="15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Roboto Mono"/>
                <a:ea typeface="Roboto Mono"/>
                <a:cs typeface="Roboto Mono"/>
                <a:sym typeface="Roboto Mono"/>
              </a:rPr>
              <a:t>From: opensciencegrid/osgvo-ubuntu-20.04:latest</a:t>
            </a:r>
            <a:endParaRPr sz="15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Roboto Mono"/>
                <a:ea typeface="Roboto Mono"/>
                <a:cs typeface="Roboto Mono"/>
                <a:sym typeface="Roboto Mono"/>
              </a:rPr>
              <a:t>%post</a:t>
            </a:r>
            <a:endParaRPr sz="15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Roboto Mono"/>
                <a:ea typeface="Roboto Mono"/>
                <a:cs typeface="Roboto Mono"/>
                <a:sym typeface="Roboto Mono"/>
              </a:rPr>
              <a:t>   apt-get update -y</a:t>
            </a:r>
            <a:endParaRPr sz="15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Roboto Mono"/>
                <a:ea typeface="Roboto Mono"/>
                <a:cs typeface="Roboto Mono"/>
                <a:sym typeface="Roboto Mono"/>
              </a:rPr>
              <a:t>   apt-get install -y \</a:t>
            </a:r>
            <a:endParaRPr sz="15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Roboto Mono"/>
                <a:ea typeface="Roboto Mono"/>
                <a:cs typeface="Roboto Mono"/>
                <a:sym typeface="Roboto Mono"/>
              </a:rPr>
              <a:t>           python3-pip \</a:t>
            </a:r>
            <a:endParaRPr sz="15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Roboto Mono"/>
                <a:ea typeface="Roboto Mono"/>
                <a:cs typeface="Roboto Mono"/>
                <a:sym typeface="Roboto Mono"/>
              </a:rPr>
              <a:t>           python3-numpy</a:t>
            </a:r>
            <a:endParaRPr sz="15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Roboto Mono"/>
                <a:ea typeface="Roboto Mono"/>
                <a:cs typeface="Roboto Mono"/>
                <a:sym typeface="Roboto Mono"/>
              </a:rPr>
              <a:t>   python3 -m pip install cowsay</a:t>
            </a:r>
            <a:endParaRPr sz="15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[</a:t>
            </a:r>
            <a:r>
              <a:rPr lang="en-US" sz="1500">
                <a:solidFill>
                  <a:srgbClr val="B26818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~</a:t>
            </a:r>
            <a:r>
              <a:rPr lang="en-US" sz="1500"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] $ </a:t>
            </a:r>
            <a:r>
              <a:rPr b="1" lang="en-US" sz="1500"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sudo singularity build /tmp/my-container.sif my-container.def</a:t>
            </a:r>
            <a:endParaRPr b="1" sz="1500"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4" name="Google Shape;284;p40"/>
          <p:cNvSpPr/>
          <p:nvPr/>
        </p:nvSpPr>
        <p:spPr>
          <a:xfrm>
            <a:off x="312200" y="4142975"/>
            <a:ext cx="8448300" cy="6864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Only do this on your own machine - it will not work on OSGConnect servers</a:t>
            </a:r>
            <a:endParaRPr sz="19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1"/>
          <p:cNvSpPr txBox="1"/>
          <p:nvPr>
            <p:ph idx="1" type="body"/>
          </p:nvPr>
        </p:nvSpPr>
        <p:spPr>
          <a:xfrm>
            <a:off x="1267250" y="1266325"/>
            <a:ext cx="7565100" cy="3302700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 strike="sngStrike">
                <a:solidFill>
                  <a:srgbClr val="000000"/>
                </a:solidFill>
              </a:rPr>
              <a:t>What are containers?</a:t>
            </a:r>
            <a:endParaRPr sz="2200" strike="sngStrike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 strike="sngStrike">
                <a:solidFill>
                  <a:srgbClr val="000000"/>
                </a:solidFill>
              </a:rPr>
              <a:t>Why containers on the OSPool?</a:t>
            </a:r>
            <a:endParaRPr sz="2200" strike="sngStrike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 strike="sngStrike">
                <a:solidFill>
                  <a:srgbClr val="000000"/>
                </a:solidFill>
              </a:rPr>
              <a:t>Finding existing containers</a:t>
            </a:r>
            <a:endParaRPr sz="2200" strike="sngStrike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 strike="sngStrike">
                <a:solidFill>
                  <a:srgbClr val="000000"/>
                </a:solidFill>
              </a:rPr>
              <a:t>Building containers (Remote builder, On your own machine)</a:t>
            </a:r>
            <a:endParaRPr sz="2200" strike="sngStrike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Test container on access points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Use containers in your jobs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Hey, how are GPUs related to all this?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290" name="Google Shape;290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1" name="Google Shape;291;p41"/>
          <p:cNvSpPr txBox="1"/>
          <p:nvPr>
            <p:ph type="title"/>
          </p:nvPr>
        </p:nvSpPr>
        <p:spPr>
          <a:xfrm>
            <a:off x="311700" y="88700"/>
            <a:ext cx="8520600" cy="707400"/>
          </a:xfrm>
          <a:prstGeom prst="rect">
            <a:avLst/>
          </a:prstGeom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Outline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2"/>
          <p:cNvSpPr txBox="1"/>
          <p:nvPr>
            <p:ph type="title"/>
          </p:nvPr>
        </p:nvSpPr>
        <p:spPr>
          <a:xfrm>
            <a:off x="311700" y="88700"/>
            <a:ext cx="8520600" cy="707400"/>
          </a:xfrm>
          <a:prstGeom prst="rect">
            <a:avLst/>
          </a:prstGeom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Executing containers on access points</a:t>
            </a:r>
            <a:endParaRPr sz="2900"/>
          </a:p>
        </p:txBody>
      </p:sp>
      <p:sp>
        <p:nvSpPr>
          <p:cNvPr id="297" name="Google Shape;297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298" name="Google Shape;298;p4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300"/>
              <a:t>Containers can be tried out with the “singularity shell…” command</a:t>
            </a:r>
            <a:endParaRPr sz="23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br>
              <a:rPr lang="en-US" sz="2300"/>
            </a:br>
            <a:r>
              <a:rPr lang="en-US" sz="2300"/>
              <a:t>Your $HOME directory is automatically mounted, which give you an easy way to use your codes/data or compile inside the container, but access the results outside.</a:t>
            </a:r>
            <a:br>
              <a:rPr lang="en-US" sz="2300"/>
            </a:br>
            <a:endParaRPr sz="23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300"/>
              <a:t>As always, do not run long or compute heavy jobs on the access points</a:t>
            </a:r>
            <a:endParaRPr sz="2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1228726" y="77152"/>
            <a:ext cx="69468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Containers</a:t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774701" y="1000125"/>
            <a:ext cx="7764600" cy="1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Containers are a tool for capturing an entire job “environment” (software, libraries, operating system) into an “image” that can be used again. </a:t>
            </a:r>
            <a:endParaRPr sz="1400"/>
          </a:p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687626" y="4767815"/>
            <a:ext cx="4191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single-cube_318-36160.jpg" id="90" name="Google Shape;9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135" y="2895150"/>
            <a:ext cx="2531081" cy="19657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logo.png" id="91" name="Google Shape;9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4716" y="3726206"/>
            <a:ext cx="884576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2812889" y="4885295"/>
            <a:ext cx="430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polaroid photos by Nick Bluth from the Noun Project</a:t>
            </a:r>
            <a:endParaRPr/>
          </a:p>
        </p:txBody>
      </p:sp>
      <p:pic>
        <p:nvPicPr>
          <p:cNvPr descr="noun_782805_cc.png" id="93" name="Google Shape;93;p16"/>
          <p:cNvPicPr preferRelativeResize="0"/>
          <p:nvPr/>
        </p:nvPicPr>
        <p:blipFill rotWithShape="1">
          <a:blip r:embed="rId5">
            <a:alphaModFix/>
          </a:blip>
          <a:srcRect b="17280" l="0" r="0" t="0"/>
          <a:stretch/>
        </p:blipFill>
        <p:spPr>
          <a:xfrm>
            <a:off x="3854304" y="3351159"/>
            <a:ext cx="1438274" cy="8929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studio-hex-ggplot2-dot-psd.png" id="94" name="Google Shape;94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34612" y="2966587"/>
            <a:ext cx="749666" cy="6584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dyr-hexbin-sticker-from-rstudio.png" id="95" name="Google Shape;95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14179" y="3908372"/>
            <a:ext cx="798724" cy="6977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adr-hexbin-sticker-from-rstudio.png" id="96" name="Google Shape;96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81142" y="3447599"/>
            <a:ext cx="850847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ngle-cube_318-36160.jpg" id="97" name="Google Shape;9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7850" y="2863003"/>
            <a:ext cx="2451479" cy="1965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logo.png" id="98" name="Google Shape;9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1124" y="3748487"/>
            <a:ext cx="856756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studio-hex-ggplot2-dot-psd.png" id="99" name="Google Shape;99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76302" y="2934441"/>
            <a:ext cx="726089" cy="6584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dyr-hexbin-sticker-from-rstudio.png" id="100" name="Google Shape;100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57412" y="3875035"/>
            <a:ext cx="773604" cy="6977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adr-hexbin-sticker-from-rstudio.png" id="101" name="Google Shape;101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25912" y="3415453"/>
            <a:ext cx="822604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16"/>
          <p:cNvCxnSpPr>
            <a:stCxn id="90" idx="3"/>
            <a:endCxn id="93" idx="1"/>
          </p:cNvCxnSpPr>
          <p:nvPr/>
        </p:nvCxnSpPr>
        <p:spPr>
          <a:xfrm flipH="1" rot="10800000">
            <a:off x="3281216" y="3797611"/>
            <a:ext cx="573000" cy="80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</p:cxnSp>
      <p:cxnSp>
        <p:nvCxnSpPr>
          <p:cNvPr id="103" name="Google Shape;103;p16"/>
          <p:cNvCxnSpPr>
            <a:stCxn id="93" idx="3"/>
            <a:endCxn id="97" idx="1"/>
          </p:cNvCxnSpPr>
          <p:nvPr/>
        </p:nvCxnSpPr>
        <p:spPr>
          <a:xfrm>
            <a:off x="5292578" y="3797644"/>
            <a:ext cx="755400" cy="48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3"/>
          <p:cNvSpPr txBox="1"/>
          <p:nvPr/>
        </p:nvSpPr>
        <p:spPr>
          <a:xfrm>
            <a:off x="407675" y="849800"/>
            <a:ext cx="8422200" cy="46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[</a:t>
            </a:r>
            <a:r>
              <a:rPr lang="en-US" sz="1300">
                <a:solidFill>
                  <a:srgbClr val="18B218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login05:</a:t>
            </a:r>
            <a:r>
              <a:rPr lang="en-US" sz="1300">
                <a:solidFill>
                  <a:srgbClr val="B26818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~</a:t>
            </a:r>
            <a:r>
              <a:rPr lang="en-US" sz="1300"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] $ </a:t>
            </a:r>
            <a:r>
              <a:rPr b="1" lang="en-US" sz="1300"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singularity pull --arch amd64 library://rynge_isi/test/test:latest</a:t>
            </a:r>
            <a:endParaRPr b="1" sz="1300"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1818B2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INFO:   </a:t>
            </a:r>
            <a:r>
              <a:rPr lang="en-US" sz="1300"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Using cached image</a:t>
            </a:r>
            <a:endParaRPr sz="1300"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[</a:t>
            </a:r>
            <a:r>
              <a:rPr lang="en-US" sz="1300">
                <a:solidFill>
                  <a:srgbClr val="18B218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login05:</a:t>
            </a:r>
            <a:r>
              <a:rPr lang="en-US" sz="1300">
                <a:solidFill>
                  <a:srgbClr val="B26818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~</a:t>
            </a:r>
            <a:r>
              <a:rPr lang="en-US" sz="1300"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] $ </a:t>
            </a:r>
            <a:r>
              <a:rPr b="1" lang="en-US" sz="1300"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singularity shell test_latest.sif</a:t>
            </a:r>
            <a:r>
              <a:rPr lang="en-US" sz="1300"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 </a:t>
            </a:r>
            <a:endParaRPr sz="1300"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 Mono"/>
                <a:ea typeface="Roboto Mono"/>
                <a:cs typeface="Roboto Mono"/>
                <a:sym typeface="Roboto Mono"/>
              </a:rPr>
              <a:t>Singularity&gt; python3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 Mono"/>
                <a:ea typeface="Roboto Mono"/>
                <a:cs typeface="Roboto Mono"/>
                <a:sym typeface="Roboto Mono"/>
              </a:rPr>
              <a:t>Python 3.8.10 (default, Sep 28 2021, 16:10:42)  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 Mono"/>
                <a:ea typeface="Roboto Mono"/>
                <a:cs typeface="Roboto Mono"/>
                <a:sym typeface="Roboto Mono"/>
              </a:rPr>
              <a:t>[GCC 9.3.0] on linux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 Mono"/>
                <a:ea typeface="Roboto Mono"/>
                <a:cs typeface="Roboto Mono"/>
                <a:sym typeface="Roboto Mono"/>
              </a:rPr>
              <a:t>Type "help", "copyright", "credits" or "license" for more information.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 Mono"/>
                <a:ea typeface="Roboto Mono"/>
                <a:cs typeface="Roboto Mono"/>
                <a:sym typeface="Roboto Mono"/>
              </a:rPr>
              <a:t>&gt;&gt;&gt; </a:t>
            </a:r>
            <a:r>
              <a:rPr b="1" lang="en-US" sz="1300">
                <a:latin typeface="Roboto Mono"/>
                <a:ea typeface="Roboto Mono"/>
                <a:cs typeface="Roboto Mono"/>
                <a:sym typeface="Roboto Mono"/>
              </a:rPr>
              <a:t>import cowsay</a:t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 Mono"/>
                <a:ea typeface="Roboto Mono"/>
                <a:cs typeface="Roboto Mono"/>
                <a:sym typeface="Roboto Mono"/>
              </a:rPr>
              <a:t>&gt;&gt;&gt; </a:t>
            </a:r>
            <a:r>
              <a:rPr b="1" lang="en-US" sz="1300">
                <a:latin typeface="Roboto Mono"/>
                <a:ea typeface="Roboto Mono"/>
                <a:cs typeface="Roboto Mono"/>
                <a:sym typeface="Roboto Mono"/>
              </a:rPr>
              <a:t>cowsay.cow('Hello World')</a:t>
            </a:r>
            <a:endParaRPr b="1"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 Mono"/>
                <a:ea typeface="Roboto Mono"/>
                <a:cs typeface="Roboto Mono"/>
                <a:sym typeface="Roboto Mono"/>
              </a:rPr>
              <a:t> ___________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 Mono"/>
                <a:ea typeface="Roboto Mono"/>
                <a:cs typeface="Roboto Mono"/>
                <a:sym typeface="Roboto Mono"/>
              </a:rPr>
              <a:t>| Hello World |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 Mono"/>
                <a:ea typeface="Roboto Mono"/>
                <a:cs typeface="Roboto Mono"/>
                <a:sym typeface="Roboto Mono"/>
              </a:rPr>
              <a:t> ===========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 Mono"/>
                <a:ea typeface="Roboto Mono"/>
                <a:cs typeface="Roboto Mono"/>
                <a:sym typeface="Roboto Mono"/>
              </a:rPr>
              <a:t>          \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 Mono"/>
                <a:ea typeface="Roboto Mono"/>
                <a:cs typeface="Roboto Mono"/>
                <a:sym typeface="Roboto Mono"/>
              </a:rPr>
              <a:t>           \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 Mono"/>
                <a:ea typeface="Roboto Mono"/>
                <a:cs typeface="Roboto Mono"/>
                <a:sym typeface="Roboto Mono"/>
              </a:rPr>
              <a:t>             ^__^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 Mono"/>
                <a:ea typeface="Roboto Mono"/>
                <a:cs typeface="Roboto Mono"/>
                <a:sym typeface="Roboto Mono"/>
              </a:rPr>
              <a:t>             (oo)\_______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 Mono"/>
                <a:ea typeface="Roboto Mono"/>
                <a:cs typeface="Roboto Mono"/>
                <a:sym typeface="Roboto Mono"/>
              </a:rPr>
              <a:t>             (__)\       )\/\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 Mono"/>
                <a:ea typeface="Roboto Mono"/>
                <a:cs typeface="Roboto Mono"/>
                <a:sym typeface="Roboto Mono"/>
              </a:rPr>
              <a:t>                 ||----w |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Roboto Mono"/>
                <a:ea typeface="Roboto Mono"/>
                <a:cs typeface="Roboto Mono"/>
                <a:sym typeface="Roboto Mono"/>
              </a:rPr>
              <a:t>                 ||     ||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4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$HOME is automatically mounted</a:t>
            </a:r>
            <a:endParaRPr sz="3100"/>
          </a:p>
        </p:txBody>
      </p:sp>
      <p:sp>
        <p:nvSpPr>
          <p:cNvPr id="309" name="Google Shape;309;p44"/>
          <p:cNvSpPr txBox="1"/>
          <p:nvPr/>
        </p:nvSpPr>
        <p:spPr>
          <a:xfrm>
            <a:off x="407675" y="1572875"/>
            <a:ext cx="5846100" cy="28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[</a:t>
            </a:r>
            <a:r>
              <a:rPr lang="en-US">
                <a:solidFill>
                  <a:srgbClr val="18B218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login05:</a:t>
            </a:r>
            <a:r>
              <a:rPr lang="en-US">
                <a:solidFill>
                  <a:srgbClr val="B26818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~</a:t>
            </a:r>
            <a:r>
              <a:rPr lang="en-US"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] $ </a:t>
            </a:r>
            <a:r>
              <a:rPr b="1" lang="en-US"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singularity shell test_latest.sif</a:t>
            </a:r>
            <a:r>
              <a:rPr lang="en-US"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 </a:t>
            </a:r>
            <a:endParaRPr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 Mono"/>
                <a:ea typeface="Roboto Mono"/>
                <a:cs typeface="Roboto Mono"/>
                <a:sym typeface="Roboto Mono"/>
              </a:rPr>
              <a:t>Singularity&gt; </a:t>
            </a:r>
            <a:r>
              <a:rPr b="1" lang="en-US">
                <a:latin typeface="Roboto Mono"/>
                <a:ea typeface="Roboto Mono"/>
                <a:cs typeface="Roboto Mono"/>
                <a:sym typeface="Roboto Mono"/>
              </a:rPr>
              <a:t>pwd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 Mono"/>
                <a:ea typeface="Roboto Mono"/>
                <a:cs typeface="Roboto Mono"/>
                <a:sym typeface="Roboto Mono"/>
              </a:rPr>
              <a:t>/home/rynge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 Mono"/>
                <a:ea typeface="Roboto Mono"/>
                <a:cs typeface="Roboto Mono"/>
                <a:sym typeface="Roboto Mono"/>
              </a:rPr>
              <a:t>Singularity&gt; </a:t>
            </a:r>
            <a:r>
              <a:rPr b="1" lang="en-US">
                <a:latin typeface="Roboto Mono"/>
                <a:ea typeface="Roboto Mono"/>
                <a:cs typeface="Roboto Mono"/>
                <a:sym typeface="Roboto Mono"/>
              </a:rPr>
              <a:t>echo "Hello World" &gt;mydata.txt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 Mono"/>
                <a:ea typeface="Roboto Mono"/>
                <a:cs typeface="Roboto Mono"/>
                <a:sym typeface="Roboto Mono"/>
              </a:rPr>
              <a:t>Singularity&gt; </a:t>
            </a:r>
            <a:r>
              <a:rPr b="1" lang="en-US">
                <a:latin typeface="Roboto Mono"/>
                <a:ea typeface="Roboto Mono"/>
                <a:cs typeface="Roboto Mono"/>
                <a:sym typeface="Roboto Mono"/>
              </a:rPr>
              <a:t>exit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 Mono"/>
                <a:ea typeface="Roboto Mono"/>
                <a:cs typeface="Roboto Mono"/>
                <a:sym typeface="Roboto Mono"/>
              </a:rPr>
              <a:t>exit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[</a:t>
            </a:r>
            <a:r>
              <a:rPr lang="en-US">
                <a:solidFill>
                  <a:srgbClr val="18B218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login05:</a:t>
            </a:r>
            <a:r>
              <a:rPr lang="en-US">
                <a:solidFill>
                  <a:srgbClr val="B26818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~</a:t>
            </a:r>
            <a:r>
              <a:rPr lang="en-US"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] $ </a:t>
            </a:r>
            <a:r>
              <a:rPr b="1" lang="en-US"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cat mydata.txt</a:t>
            </a:r>
            <a:endParaRPr b="1"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 Mono"/>
                <a:ea typeface="Roboto Mono"/>
                <a:cs typeface="Roboto Mono"/>
                <a:sym typeface="Roboto Mono"/>
              </a:rPr>
              <a:t>Hello World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0" name="Google Shape;310;p44"/>
          <p:cNvSpPr/>
          <p:nvPr/>
        </p:nvSpPr>
        <p:spPr>
          <a:xfrm>
            <a:off x="5707300" y="1708725"/>
            <a:ext cx="450900" cy="11622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44"/>
          <p:cNvSpPr/>
          <p:nvPr/>
        </p:nvSpPr>
        <p:spPr>
          <a:xfrm>
            <a:off x="5707300" y="3042300"/>
            <a:ext cx="450900" cy="11622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44"/>
          <p:cNvSpPr txBox="1"/>
          <p:nvPr/>
        </p:nvSpPr>
        <p:spPr>
          <a:xfrm>
            <a:off x="6340450" y="1824225"/>
            <a:ext cx="2177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Data (or for example executables) generated inside the container instance …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3" name="Google Shape;313;p44"/>
          <p:cNvSpPr txBox="1"/>
          <p:nvPr/>
        </p:nvSpPr>
        <p:spPr>
          <a:xfrm>
            <a:off x="6340450" y="3207750"/>
            <a:ext cx="2177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… is available “outside” because $HOME was automatically mounted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5"/>
          <p:cNvSpPr txBox="1"/>
          <p:nvPr>
            <p:ph idx="1" type="body"/>
          </p:nvPr>
        </p:nvSpPr>
        <p:spPr>
          <a:xfrm>
            <a:off x="1267250" y="1266325"/>
            <a:ext cx="7565100" cy="3302700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 strike="sngStrike">
                <a:solidFill>
                  <a:srgbClr val="000000"/>
                </a:solidFill>
              </a:rPr>
              <a:t>What are containers?</a:t>
            </a:r>
            <a:endParaRPr sz="2200" strike="sngStrike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 strike="sngStrike">
                <a:solidFill>
                  <a:srgbClr val="000000"/>
                </a:solidFill>
              </a:rPr>
              <a:t>Why containers on the OSPool?</a:t>
            </a:r>
            <a:endParaRPr sz="2200" strike="sngStrike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 strike="sngStrike">
                <a:solidFill>
                  <a:srgbClr val="000000"/>
                </a:solidFill>
              </a:rPr>
              <a:t>Finding existing containers</a:t>
            </a:r>
            <a:endParaRPr sz="2200" strike="sngStrike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 strike="sngStrike">
                <a:solidFill>
                  <a:srgbClr val="000000"/>
                </a:solidFill>
              </a:rPr>
              <a:t>Building containers (Remote builder, On your own machine)</a:t>
            </a:r>
            <a:endParaRPr sz="2200" strike="sngStrike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 strike="sngStrike">
                <a:solidFill>
                  <a:srgbClr val="000000"/>
                </a:solidFill>
              </a:rPr>
              <a:t>Test container on access points</a:t>
            </a:r>
            <a:endParaRPr sz="2200" strike="sngStrike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Use containers in your jobs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Hey, how are GPUs related to all this?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319" name="Google Shape;319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0" name="Google Shape;320;p45"/>
          <p:cNvSpPr txBox="1"/>
          <p:nvPr>
            <p:ph type="title"/>
          </p:nvPr>
        </p:nvSpPr>
        <p:spPr>
          <a:xfrm>
            <a:off x="311700" y="88700"/>
            <a:ext cx="8520600" cy="707400"/>
          </a:xfrm>
          <a:prstGeom prst="rect">
            <a:avLst/>
          </a:prstGeom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Outline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6"/>
          <p:cNvSpPr txBox="1"/>
          <p:nvPr>
            <p:ph type="title"/>
          </p:nvPr>
        </p:nvSpPr>
        <p:spPr>
          <a:xfrm>
            <a:off x="311700" y="88700"/>
            <a:ext cx="8520600" cy="707400"/>
          </a:xfrm>
          <a:prstGeom prst="rect">
            <a:avLst/>
          </a:prstGeom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Should you stash?</a:t>
            </a:r>
            <a:endParaRPr/>
          </a:p>
        </p:txBody>
      </p:sp>
      <p:sp>
        <p:nvSpPr>
          <p:cNvPr id="326" name="Google Shape;326;p4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640"/>
              </a:spcBef>
              <a:spcAft>
                <a:spcPts val="0"/>
              </a:spcAft>
              <a:buSzPts val="935"/>
              <a:buNone/>
            </a:pPr>
            <a:r>
              <a:rPr lang="en-US" sz="1530"/>
              <a:t>Option 1: put your .sif image anywhere under $HOME and just refer to it in the +SingularityImage attribute:</a:t>
            </a:r>
            <a:endParaRPr sz="1530"/>
          </a:p>
          <a:p>
            <a:pPr indent="457200" lvl="0" marL="0" rtl="0" algn="l">
              <a:lnSpc>
                <a:spcPct val="105000"/>
              </a:lnSpc>
              <a:spcBef>
                <a:spcPts val="640"/>
              </a:spcBef>
              <a:spcAft>
                <a:spcPts val="0"/>
              </a:spcAft>
              <a:buSzPts val="935"/>
              <a:buNone/>
            </a:pPr>
            <a:r>
              <a:rPr lang="en-US" sz="1530">
                <a:solidFill>
                  <a:srgbClr val="18B218"/>
                </a:solidFill>
                <a:latin typeface="Roboto Mono"/>
                <a:ea typeface="Roboto Mono"/>
                <a:cs typeface="Roboto Mono"/>
                <a:sym typeface="Roboto Mono"/>
              </a:rPr>
              <a:t>+SingularityImage = “./test_latest.sif”</a:t>
            </a:r>
            <a:endParaRPr sz="1530">
              <a:solidFill>
                <a:srgbClr val="18B21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5000"/>
              </a:lnSpc>
              <a:spcBef>
                <a:spcPts val="640"/>
              </a:spcBef>
              <a:spcAft>
                <a:spcPts val="0"/>
              </a:spcAft>
              <a:buSzPts val="935"/>
              <a:buNone/>
            </a:pPr>
            <a:r>
              <a:rPr lang="en-US" sz="1530"/>
              <a:t>Downside is that every job has to transfer the full image. Only do this for small sets of jobs.</a:t>
            </a:r>
            <a:endParaRPr sz="1530"/>
          </a:p>
          <a:p>
            <a:pPr indent="0" lvl="0" marL="0" rtl="0" algn="l">
              <a:lnSpc>
                <a:spcPct val="105000"/>
              </a:lnSpc>
              <a:spcBef>
                <a:spcPts val="64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530"/>
          </a:p>
          <a:p>
            <a:pPr indent="0" lvl="0" marL="0" rtl="0" algn="l">
              <a:lnSpc>
                <a:spcPct val="105000"/>
              </a:lnSpc>
              <a:spcBef>
                <a:spcPts val="64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530"/>
          </a:p>
          <a:p>
            <a:pPr indent="0" lvl="0" marL="0" rtl="0" algn="l">
              <a:lnSpc>
                <a:spcPct val="105000"/>
              </a:lnSpc>
              <a:spcBef>
                <a:spcPts val="640"/>
              </a:spcBef>
              <a:spcAft>
                <a:spcPts val="0"/>
              </a:spcAft>
              <a:buSzPts val="935"/>
              <a:buNone/>
            </a:pPr>
            <a:r>
              <a:rPr lang="en-US" sz="1530"/>
              <a:t>Option 2: put your .sif image under /public/$USERNAME/ and prepend stash:///osgconnect/. Example:</a:t>
            </a:r>
            <a:endParaRPr sz="1530"/>
          </a:p>
          <a:p>
            <a:pPr indent="457200" lvl="0" marL="0" rtl="0" algn="l">
              <a:lnSpc>
                <a:spcPct val="105000"/>
              </a:lnSpc>
              <a:spcBef>
                <a:spcPts val="640"/>
              </a:spcBef>
              <a:spcAft>
                <a:spcPts val="0"/>
              </a:spcAft>
              <a:buSzPts val="935"/>
              <a:buNone/>
            </a:pPr>
            <a:r>
              <a:rPr lang="en-US" sz="1530">
                <a:solidFill>
                  <a:srgbClr val="18B218"/>
                </a:solidFill>
                <a:latin typeface="Roboto Mono"/>
                <a:ea typeface="Roboto Mono"/>
                <a:cs typeface="Roboto Mono"/>
                <a:sym typeface="Roboto Mono"/>
              </a:rPr>
              <a:t>+SingularityImage = “stash:///osgconnect/public/u/test_latest.sif”</a:t>
            </a:r>
            <a:endParaRPr sz="1530">
              <a:solidFill>
                <a:srgbClr val="18B21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5000"/>
              </a:lnSpc>
              <a:spcBef>
                <a:spcPts val="640"/>
              </a:spcBef>
              <a:spcAft>
                <a:spcPts val="0"/>
              </a:spcAft>
              <a:buSzPts val="935"/>
              <a:buNone/>
            </a:pPr>
            <a:r>
              <a:rPr lang="en-US" sz="1530"/>
              <a:t>Image is automatically cached.</a:t>
            </a:r>
            <a:endParaRPr sz="1530"/>
          </a:p>
        </p:txBody>
      </p:sp>
      <p:sp>
        <p:nvSpPr>
          <p:cNvPr id="327" name="Google Shape;327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7"/>
          <p:cNvSpPr txBox="1"/>
          <p:nvPr>
            <p:ph idx="1" type="body"/>
          </p:nvPr>
        </p:nvSpPr>
        <p:spPr>
          <a:xfrm>
            <a:off x="1267250" y="1266325"/>
            <a:ext cx="7565100" cy="3302700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 strike="sngStrike">
                <a:solidFill>
                  <a:srgbClr val="000000"/>
                </a:solidFill>
              </a:rPr>
              <a:t>What are containers?</a:t>
            </a:r>
            <a:endParaRPr sz="2200" strike="sngStrike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 strike="sngStrike">
                <a:solidFill>
                  <a:srgbClr val="000000"/>
                </a:solidFill>
              </a:rPr>
              <a:t>Why containers on the OSPool?</a:t>
            </a:r>
            <a:endParaRPr sz="2200" strike="sngStrike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 strike="sngStrike">
                <a:solidFill>
                  <a:srgbClr val="000000"/>
                </a:solidFill>
              </a:rPr>
              <a:t>Finding existing containers</a:t>
            </a:r>
            <a:endParaRPr sz="2200" strike="sngStrike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 strike="sngStrike">
                <a:solidFill>
                  <a:srgbClr val="000000"/>
                </a:solidFill>
              </a:rPr>
              <a:t>Building containers (Remote builder, On your own machine)</a:t>
            </a:r>
            <a:endParaRPr sz="2200" strike="sngStrike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 strike="sngStrike">
                <a:solidFill>
                  <a:srgbClr val="000000"/>
                </a:solidFill>
              </a:rPr>
              <a:t>Test container on access points</a:t>
            </a:r>
            <a:endParaRPr sz="2200" strike="sngStrike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 strike="sngStrike">
                <a:solidFill>
                  <a:srgbClr val="000000"/>
                </a:solidFill>
              </a:rPr>
              <a:t>Use containers in your jobs</a:t>
            </a:r>
            <a:endParaRPr sz="2200" strike="sngStrike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Hey, how are GPUs related to all this?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333" name="Google Shape;333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4" name="Google Shape;334;p47"/>
          <p:cNvSpPr txBox="1"/>
          <p:nvPr>
            <p:ph type="title"/>
          </p:nvPr>
        </p:nvSpPr>
        <p:spPr>
          <a:xfrm>
            <a:off x="311700" y="88700"/>
            <a:ext cx="8520600" cy="707400"/>
          </a:xfrm>
          <a:prstGeom prst="rect">
            <a:avLst/>
          </a:prstGeom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Outline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8"/>
          <p:cNvSpPr txBox="1"/>
          <p:nvPr>
            <p:ph type="title"/>
          </p:nvPr>
        </p:nvSpPr>
        <p:spPr>
          <a:xfrm>
            <a:off x="1228726" y="77152"/>
            <a:ext cx="69468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a GPU?</a:t>
            </a:r>
            <a:endParaRPr/>
          </a:p>
        </p:txBody>
      </p:sp>
      <p:sp>
        <p:nvSpPr>
          <p:cNvPr id="341" name="Google Shape;341;p48"/>
          <p:cNvSpPr txBox="1"/>
          <p:nvPr>
            <p:ph idx="1" type="body"/>
          </p:nvPr>
        </p:nvSpPr>
        <p:spPr>
          <a:xfrm>
            <a:off x="774700" y="1000125"/>
            <a:ext cx="3797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GPU = Graphical Processing Unit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Has hundreds to thousands of “cores” that can be used to parallelize work. </a:t>
            </a:r>
            <a:endParaRPr/>
          </a:p>
        </p:txBody>
      </p:sp>
      <p:sp>
        <p:nvSpPr>
          <p:cNvPr id="342" name="Google Shape;342;p48"/>
          <p:cNvSpPr txBox="1"/>
          <p:nvPr>
            <p:ph idx="12" type="sldNum"/>
          </p:nvPr>
        </p:nvSpPr>
        <p:spPr>
          <a:xfrm>
            <a:off x="8724901" y="4320540"/>
            <a:ext cx="4191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3" name="Google Shape;34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9058" y="2359763"/>
            <a:ext cx="2179408" cy="2179408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8"/>
          <p:cNvSpPr/>
          <p:nvPr/>
        </p:nvSpPr>
        <p:spPr>
          <a:xfrm>
            <a:off x="5284381" y="1866014"/>
            <a:ext cx="2562300" cy="516900"/>
          </a:xfrm>
          <a:prstGeom prst="rect">
            <a:avLst/>
          </a:prstGeom>
          <a:solidFill>
            <a:srgbClr val="DCDC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48"/>
          <p:cNvSpPr/>
          <p:nvPr/>
        </p:nvSpPr>
        <p:spPr>
          <a:xfrm>
            <a:off x="5337313" y="1914277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48"/>
          <p:cNvSpPr/>
          <p:nvPr/>
        </p:nvSpPr>
        <p:spPr>
          <a:xfrm>
            <a:off x="5337313" y="2137019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8"/>
          <p:cNvSpPr/>
          <p:nvPr/>
        </p:nvSpPr>
        <p:spPr>
          <a:xfrm>
            <a:off x="5509283" y="1914277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48"/>
          <p:cNvSpPr/>
          <p:nvPr/>
        </p:nvSpPr>
        <p:spPr>
          <a:xfrm>
            <a:off x="5509283" y="2137019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48"/>
          <p:cNvSpPr/>
          <p:nvPr/>
        </p:nvSpPr>
        <p:spPr>
          <a:xfrm>
            <a:off x="5694428" y="1914277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48"/>
          <p:cNvSpPr/>
          <p:nvPr/>
        </p:nvSpPr>
        <p:spPr>
          <a:xfrm>
            <a:off x="5694428" y="2137019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48"/>
          <p:cNvSpPr/>
          <p:nvPr/>
        </p:nvSpPr>
        <p:spPr>
          <a:xfrm>
            <a:off x="6056628" y="1914277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48"/>
          <p:cNvSpPr/>
          <p:nvPr/>
        </p:nvSpPr>
        <p:spPr>
          <a:xfrm>
            <a:off x="6056628" y="2137019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48"/>
          <p:cNvSpPr/>
          <p:nvPr/>
        </p:nvSpPr>
        <p:spPr>
          <a:xfrm>
            <a:off x="5867092" y="1914277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48"/>
          <p:cNvSpPr/>
          <p:nvPr/>
        </p:nvSpPr>
        <p:spPr>
          <a:xfrm>
            <a:off x="5867092" y="2137019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48"/>
          <p:cNvSpPr/>
          <p:nvPr/>
        </p:nvSpPr>
        <p:spPr>
          <a:xfrm>
            <a:off x="6246164" y="1914277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48"/>
          <p:cNvSpPr/>
          <p:nvPr/>
        </p:nvSpPr>
        <p:spPr>
          <a:xfrm>
            <a:off x="6246164" y="2137019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48"/>
          <p:cNvSpPr/>
          <p:nvPr/>
        </p:nvSpPr>
        <p:spPr>
          <a:xfrm>
            <a:off x="6470837" y="1914277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48"/>
          <p:cNvSpPr/>
          <p:nvPr/>
        </p:nvSpPr>
        <p:spPr>
          <a:xfrm>
            <a:off x="6470837" y="2137019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48"/>
          <p:cNvSpPr/>
          <p:nvPr/>
        </p:nvSpPr>
        <p:spPr>
          <a:xfrm>
            <a:off x="6668750" y="1914277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48"/>
          <p:cNvSpPr/>
          <p:nvPr/>
        </p:nvSpPr>
        <p:spPr>
          <a:xfrm>
            <a:off x="6668750" y="2137019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48"/>
          <p:cNvSpPr/>
          <p:nvPr/>
        </p:nvSpPr>
        <p:spPr>
          <a:xfrm>
            <a:off x="6862736" y="1914277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48"/>
          <p:cNvSpPr/>
          <p:nvPr/>
        </p:nvSpPr>
        <p:spPr>
          <a:xfrm>
            <a:off x="6862736" y="2137019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48"/>
          <p:cNvSpPr/>
          <p:nvPr/>
        </p:nvSpPr>
        <p:spPr>
          <a:xfrm>
            <a:off x="7056722" y="1914277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48"/>
          <p:cNvSpPr/>
          <p:nvPr/>
        </p:nvSpPr>
        <p:spPr>
          <a:xfrm>
            <a:off x="7056722" y="2137019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48"/>
          <p:cNvSpPr/>
          <p:nvPr/>
        </p:nvSpPr>
        <p:spPr>
          <a:xfrm>
            <a:off x="7260158" y="1914277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48"/>
          <p:cNvSpPr/>
          <p:nvPr/>
        </p:nvSpPr>
        <p:spPr>
          <a:xfrm>
            <a:off x="7260158" y="2137019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48"/>
          <p:cNvSpPr/>
          <p:nvPr/>
        </p:nvSpPr>
        <p:spPr>
          <a:xfrm>
            <a:off x="7457003" y="1914277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8"/>
          <p:cNvSpPr/>
          <p:nvPr/>
        </p:nvSpPr>
        <p:spPr>
          <a:xfrm>
            <a:off x="7457003" y="2137019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48"/>
          <p:cNvSpPr/>
          <p:nvPr/>
        </p:nvSpPr>
        <p:spPr>
          <a:xfrm>
            <a:off x="7635911" y="1914277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48"/>
          <p:cNvSpPr/>
          <p:nvPr/>
        </p:nvSpPr>
        <p:spPr>
          <a:xfrm>
            <a:off x="7635911" y="2137019"/>
            <a:ext cx="151800" cy="160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1" name="Google Shape;371;p48"/>
          <p:cNvCxnSpPr/>
          <p:nvPr/>
        </p:nvCxnSpPr>
        <p:spPr>
          <a:xfrm>
            <a:off x="5284381" y="2359763"/>
            <a:ext cx="410100" cy="3507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2" name="Google Shape;372;p48"/>
          <p:cNvCxnSpPr/>
          <p:nvPr/>
        </p:nvCxnSpPr>
        <p:spPr>
          <a:xfrm flipH="1">
            <a:off x="7208428" y="2359762"/>
            <a:ext cx="638400" cy="3507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9"/>
          <p:cNvSpPr txBox="1"/>
          <p:nvPr>
            <p:ph type="title"/>
          </p:nvPr>
        </p:nvSpPr>
        <p:spPr>
          <a:xfrm>
            <a:off x="1228726" y="77152"/>
            <a:ext cx="69468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GPU Use Cases</a:t>
            </a:r>
            <a:endParaRPr/>
          </a:p>
        </p:txBody>
      </p:sp>
      <p:sp>
        <p:nvSpPr>
          <p:cNvPr id="379" name="Google Shape;379;p49"/>
          <p:cNvSpPr txBox="1"/>
          <p:nvPr>
            <p:ph idx="1" type="body"/>
          </p:nvPr>
        </p:nvSpPr>
        <p:spPr>
          <a:xfrm>
            <a:off x="774700" y="900113"/>
            <a:ext cx="7772400" cy="31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Programs that map well to GPUs include: 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2800"/>
              <a:buChar char="−"/>
            </a:pPr>
            <a:r>
              <a:rPr lang="en-US"/>
              <a:t>Deep learning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2800"/>
              <a:buChar char="−"/>
            </a:pPr>
            <a:r>
              <a:rPr lang="en-US"/>
              <a:t>Molecular dynamics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2800"/>
              <a:buChar char="−"/>
            </a:pPr>
            <a:r>
              <a:rPr lang="en-US"/>
              <a:t>Anything with lots of number crunching (like matrix operations) and low(er) data load. </a:t>
            </a:r>
            <a:endParaRPr/>
          </a:p>
        </p:txBody>
      </p:sp>
      <p:sp>
        <p:nvSpPr>
          <p:cNvPr id="380" name="Google Shape;380;p49"/>
          <p:cNvSpPr txBox="1"/>
          <p:nvPr>
            <p:ph idx="12" type="sldNum"/>
          </p:nvPr>
        </p:nvSpPr>
        <p:spPr>
          <a:xfrm>
            <a:off x="8724901" y="4320540"/>
            <a:ext cx="4191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0"/>
          <p:cNvSpPr txBox="1"/>
          <p:nvPr>
            <p:ph type="title"/>
          </p:nvPr>
        </p:nvSpPr>
        <p:spPr>
          <a:xfrm>
            <a:off x="1228726" y="77152"/>
            <a:ext cx="69468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GPUs on the OSG</a:t>
            </a:r>
            <a:endParaRPr/>
          </a:p>
        </p:txBody>
      </p:sp>
      <p:sp>
        <p:nvSpPr>
          <p:cNvPr id="387" name="Google Shape;387;p50"/>
          <p:cNvSpPr txBox="1"/>
          <p:nvPr>
            <p:ph idx="1" type="body"/>
          </p:nvPr>
        </p:nvSpPr>
        <p:spPr>
          <a:xfrm>
            <a:off x="774700" y="900113"/>
            <a:ext cx="7772400" cy="31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Scale: 100s (vs 10,000s of CPUs)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Variety of available GPU cards</a:t>
            </a:r>
            <a:br>
              <a:rPr lang="en-US"/>
            </a:b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Same restrictions as always: not sure what you’ll get, jobs can be interrupted</a:t>
            </a:r>
            <a:br>
              <a:rPr lang="en-US"/>
            </a:b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May take longer to start</a:t>
            </a:r>
            <a:endParaRPr/>
          </a:p>
        </p:txBody>
      </p:sp>
      <p:sp>
        <p:nvSpPr>
          <p:cNvPr id="388" name="Google Shape;388;p50"/>
          <p:cNvSpPr txBox="1"/>
          <p:nvPr>
            <p:ph idx="12" type="sldNum"/>
          </p:nvPr>
        </p:nvSpPr>
        <p:spPr>
          <a:xfrm>
            <a:off x="8724901" y="4320540"/>
            <a:ext cx="4191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1"/>
          <p:cNvSpPr txBox="1"/>
          <p:nvPr>
            <p:ph type="title"/>
          </p:nvPr>
        </p:nvSpPr>
        <p:spPr>
          <a:xfrm>
            <a:off x="1228726" y="77152"/>
            <a:ext cx="69468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Making robust GPU jobs</a:t>
            </a:r>
            <a:endParaRPr/>
          </a:p>
        </p:txBody>
      </p:sp>
      <p:sp>
        <p:nvSpPr>
          <p:cNvPr id="395" name="Google Shape;395;p51"/>
          <p:cNvSpPr txBox="1"/>
          <p:nvPr>
            <p:ph idx="1" type="body"/>
          </p:nvPr>
        </p:nvSpPr>
        <p:spPr>
          <a:xfrm>
            <a:off x="774700" y="900113"/>
            <a:ext cx="7772400" cy="31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Use a software strategy that can run on different GPU types: 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2800"/>
              <a:buChar char="−"/>
            </a:pPr>
            <a:r>
              <a:rPr lang="en-US"/>
              <a:t>Container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2800"/>
              <a:buChar char="−"/>
            </a:pPr>
            <a:r>
              <a:rPr lang="en-US"/>
              <a:t>Install inside the job</a:t>
            </a:r>
            <a:br>
              <a:rPr lang="en-US"/>
            </a:b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OR use job requirements to request certain kind of GPU (more limiting)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396" name="Google Shape;396;p51"/>
          <p:cNvSpPr txBox="1"/>
          <p:nvPr>
            <p:ph idx="12" type="sldNum"/>
          </p:nvPr>
        </p:nvSpPr>
        <p:spPr>
          <a:xfrm>
            <a:off x="8724901" y="4320540"/>
            <a:ext cx="4191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2"/>
          <p:cNvSpPr txBox="1"/>
          <p:nvPr>
            <p:ph type="title"/>
          </p:nvPr>
        </p:nvSpPr>
        <p:spPr>
          <a:xfrm>
            <a:off x="1228726" y="77152"/>
            <a:ext cx="69468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Submit File options</a:t>
            </a:r>
            <a:endParaRPr/>
          </a:p>
        </p:txBody>
      </p:sp>
      <p:sp>
        <p:nvSpPr>
          <p:cNvPr id="403" name="Google Shape;403;p52"/>
          <p:cNvSpPr txBox="1"/>
          <p:nvPr>
            <p:ph idx="1" type="body"/>
          </p:nvPr>
        </p:nvSpPr>
        <p:spPr>
          <a:xfrm>
            <a:off x="774700" y="900113"/>
            <a:ext cx="7772400" cy="31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Request GPUs with “request_gpus”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Can use custom requirements</a:t>
            </a:r>
            <a:endParaRPr/>
          </a:p>
        </p:txBody>
      </p:sp>
      <p:sp>
        <p:nvSpPr>
          <p:cNvPr id="404" name="Google Shape;404;p52"/>
          <p:cNvSpPr txBox="1"/>
          <p:nvPr>
            <p:ph idx="12" type="sldNum"/>
          </p:nvPr>
        </p:nvSpPr>
        <p:spPr>
          <a:xfrm>
            <a:off x="8724901" y="4320540"/>
            <a:ext cx="4191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5" name="Google Shape;405;p52"/>
          <p:cNvSpPr txBox="1"/>
          <p:nvPr/>
        </p:nvSpPr>
        <p:spPr>
          <a:xfrm>
            <a:off x="1228725" y="2571750"/>
            <a:ext cx="7044300" cy="1118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request_gpus = 1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requirements = (CUDACapability &gt;= 6.0)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925"/>
            <a:ext cx="9144000" cy="5169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3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End</a:t>
            </a:r>
            <a:endParaRPr/>
          </a:p>
        </p:txBody>
      </p:sp>
      <p:sp>
        <p:nvSpPr>
          <p:cNvPr id="412" name="Google Shape;412;p53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53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741325" y="88700"/>
            <a:ext cx="8091000" cy="707400"/>
          </a:xfrm>
          <a:prstGeom prst="rect">
            <a:avLst/>
          </a:prstGeom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What problems do containers solve for HTC jobs?</a:t>
            </a:r>
            <a:endParaRPr sz="2400"/>
          </a:p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311700" y="1190125"/>
            <a:ext cx="8520600" cy="3302700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2100"/>
              <a:t>Consistent Environment</a:t>
            </a:r>
            <a:endParaRPr sz="21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100"/>
              <a:t>your job has the same environment where ever it runs.</a:t>
            </a:r>
            <a:br>
              <a:rPr lang="en-US" sz="2100"/>
            </a:br>
            <a:endParaRPr sz="21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2100"/>
              <a:t>Complete Environment</a:t>
            </a:r>
            <a:endParaRPr sz="21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100"/>
              <a:t>everything you need is included</a:t>
            </a:r>
            <a:endParaRPr sz="21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br>
              <a:rPr lang="en-US" sz="2100"/>
            </a:br>
            <a:r>
              <a:rPr b="1" lang="en-US" sz="2100"/>
              <a:t>Reproducible Environment</a:t>
            </a:r>
            <a:endParaRPr sz="21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100"/>
              <a:t>the environment is “software defined” - easy to reproduce if you want to make small changes</a:t>
            </a:r>
            <a:endParaRPr sz="2100"/>
          </a:p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8524633" y="4749892"/>
            <a:ext cx="548700" cy="3936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Food Analogy!</a:t>
            </a:r>
            <a:endParaRPr/>
          </a:p>
        </p:txBody>
      </p:sp>
      <p:sp>
        <p:nvSpPr>
          <p:cNvPr id="122" name="Google Shape;122;p19"/>
          <p:cNvSpPr txBox="1"/>
          <p:nvPr>
            <p:ph idx="2" type="body"/>
          </p:nvPr>
        </p:nvSpPr>
        <p:spPr>
          <a:xfrm>
            <a:off x="4689158" y="1438813"/>
            <a:ext cx="3476100" cy="24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US" sz="3240">
                <a:latin typeface="Arial"/>
                <a:ea typeface="Arial"/>
                <a:cs typeface="Arial"/>
                <a:sym typeface="Arial"/>
              </a:rPr>
              <a:t>Running software on your own computer is like cooking in your own kitchen.</a:t>
            </a:r>
            <a:endParaRPr/>
          </a:p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19"/>
          <p:cNvSpPr txBox="1"/>
          <p:nvPr/>
        </p:nvSpPr>
        <p:spPr>
          <a:xfrm>
            <a:off x="1077278" y="1721644"/>
            <a:ext cx="184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</a:pPr>
            <a:r>
              <a:t/>
            </a:r>
            <a:endParaRPr sz="216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6576237" y="4921901"/>
            <a:ext cx="19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by </a:t>
            </a:r>
            <a:r>
              <a:rPr lang="en-US" sz="9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jschantz</a:t>
            </a: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en-US" sz="9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flickr</a:t>
            </a: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CC-BY</a:t>
            </a:r>
            <a:endParaRPr/>
          </a:p>
        </p:txBody>
      </p:sp>
      <p:pic>
        <p:nvPicPr>
          <p:cNvPr id="126" name="Google Shape;126;p19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7278" y="1596596"/>
            <a:ext cx="3429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On Your Computer</a:t>
            </a:r>
            <a:endParaRPr/>
          </a:p>
        </p:txBody>
      </p:sp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774700" y="1289600"/>
            <a:ext cx="7772400" cy="32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-342821" lvl="0" marL="342821" rtl="0" algn="l">
              <a:spcBef>
                <a:spcPts val="0"/>
              </a:spcBef>
              <a:spcAft>
                <a:spcPts val="0"/>
              </a:spcAft>
              <a:buSzPts val="2520"/>
              <a:buChar char="•"/>
            </a:pPr>
            <a:r>
              <a:rPr lang="en-US" sz="2520">
                <a:latin typeface="Arial"/>
                <a:ea typeface="Arial"/>
                <a:cs typeface="Arial"/>
                <a:sym typeface="Arial"/>
              </a:rPr>
              <a:t>You know what you already have.</a:t>
            </a:r>
            <a:endParaRPr/>
          </a:p>
          <a:p>
            <a:pPr indent="-285683" lvl="1" marL="742777" rtl="0" algn="l">
              <a:spcBef>
                <a:spcPts val="432"/>
              </a:spcBef>
              <a:spcAft>
                <a:spcPts val="0"/>
              </a:spcAft>
              <a:buSzPts val="2160"/>
              <a:buChar char="−"/>
            </a:pPr>
            <a:r>
              <a:rPr lang="en-US" sz="2160">
                <a:latin typeface="Arial"/>
                <a:ea typeface="Arial"/>
                <a:cs typeface="Arial"/>
                <a:sym typeface="Arial"/>
              </a:rPr>
              <a:t>All the software you need is already installed.</a:t>
            </a:r>
            <a:br>
              <a:rPr lang="en-US" sz="2160">
                <a:latin typeface="Arial"/>
                <a:ea typeface="Arial"/>
                <a:cs typeface="Arial"/>
                <a:sym typeface="Arial"/>
              </a:rPr>
            </a:br>
            <a:endParaRPr sz="2160">
              <a:latin typeface="Arial"/>
              <a:ea typeface="Arial"/>
              <a:cs typeface="Arial"/>
              <a:sym typeface="Arial"/>
            </a:endParaRPr>
          </a:p>
          <a:p>
            <a:pPr indent="-342821" lvl="0" marL="342821" rtl="0" algn="l">
              <a:spcBef>
                <a:spcPts val="504"/>
              </a:spcBef>
              <a:spcAft>
                <a:spcPts val="0"/>
              </a:spcAft>
              <a:buSzPts val="2520"/>
              <a:buChar char="•"/>
            </a:pPr>
            <a:r>
              <a:rPr lang="en-US" sz="2520">
                <a:latin typeface="Arial"/>
                <a:ea typeface="Arial"/>
                <a:cs typeface="Arial"/>
                <a:sym typeface="Arial"/>
              </a:rPr>
              <a:t>You know where everything is (mostly). </a:t>
            </a:r>
            <a:br>
              <a:rPr lang="en-US" sz="2520">
                <a:latin typeface="Arial"/>
                <a:ea typeface="Arial"/>
                <a:cs typeface="Arial"/>
                <a:sym typeface="Arial"/>
              </a:rPr>
            </a:br>
            <a:endParaRPr sz="2520">
              <a:latin typeface="Arial"/>
              <a:ea typeface="Arial"/>
              <a:cs typeface="Arial"/>
              <a:sym typeface="Arial"/>
            </a:endParaRPr>
          </a:p>
          <a:p>
            <a:pPr indent="-342821" lvl="0" marL="342821" rtl="0" algn="l">
              <a:spcBef>
                <a:spcPts val="504"/>
              </a:spcBef>
              <a:spcAft>
                <a:spcPts val="0"/>
              </a:spcAft>
              <a:buSzPts val="2520"/>
              <a:buChar char="•"/>
            </a:pPr>
            <a:r>
              <a:rPr lang="en-US" sz="2520">
                <a:latin typeface="Arial"/>
                <a:ea typeface="Arial"/>
                <a:cs typeface="Arial"/>
                <a:sym typeface="Arial"/>
              </a:rPr>
              <a:t>You have full control.</a:t>
            </a:r>
            <a:endParaRPr/>
          </a:p>
          <a:p>
            <a:pPr indent="-285683" lvl="1" marL="742777" rtl="0" algn="l">
              <a:spcBef>
                <a:spcPts val="432"/>
              </a:spcBef>
              <a:spcAft>
                <a:spcPts val="0"/>
              </a:spcAft>
              <a:buSzPts val="2160"/>
              <a:buChar char="−"/>
            </a:pPr>
            <a:r>
              <a:rPr lang="en-US" sz="2160">
                <a:latin typeface="Arial"/>
                <a:ea typeface="Arial"/>
                <a:cs typeface="Arial"/>
                <a:sym typeface="Arial"/>
              </a:rPr>
              <a:t>You can add new programs when and where you want.</a:t>
            </a:r>
            <a:endParaRPr/>
          </a:p>
          <a:p>
            <a:pPr indent="-182801" lvl="0" marL="342821" rtl="0" algn="l">
              <a:spcBef>
                <a:spcPts val="504"/>
              </a:spcBef>
              <a:spcAft>
                <a:spcPts val="0"/>
              </a:spcAft>
              <a:buSzPts val="2520"/>
              <a:buNone/>
            </a:pPr>
            <a:r>
              <a:t/>
            </a:r>
            <a:endParaRPr sz="252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0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Problem</a:t>
            </a:r>
            <a:endParaRPr/>
          </a:p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21"/>
          <p:cNvSpPr txBox="1"/>
          <p:nvPr/>
        </p:nvSpPr>
        <p:spPr>
          <a:xfrm>
            <a:off x="1077278" y="1721644"/>
            <a:ext cx="184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</a:pPr>
            <a:r>
              <a:t/>
            </a:r>
            <a:endParaRPr sz="216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/>
          <p:nvPr/>
        </p:nvSpPr>
        <p:spPr>
          <a:xfrm>
            <a:off x="6970872" y="2800350"/>
            <a:ext cx="937200" cy="78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8566" y="40714"/>
                </a:moveTo>
                <a:cubicBezTo>
                  <a:pt x="38566" y="26513"/>
                  <a:pt x="48162" y="15000"/>
                  <a:pt x="60000" y="15000"/>
                </a:cubicBezTo>
                <a:cubicBezTo>
                  <a:pt x="71838" y="15000"/>
                  <a:pt x="81434" y="26513"/>
                  <a:pt x="81434" y="40714"/>
                </a:cubicBezTo>
                <a:lnTo>
                  <a:pt x="81434" y="40714"/>
                </a:lnTo>
                <a:cubicBezTo>
                  <a:pt x="81434" y="51365"/>
                  <a:pt x="76636" y="60000"/>
                  <a:pt x="70717" y="60000"/>
                </a:cubicBezTo>
                <a:cubicBezTo>
                  <a:pt x="67758" y="60000"/>
                  <a:pt x="65359" y="64317"/>
                  <a:pt x="65359" y="69643"/>
                </a:cubicBezTo>
                <a:lnTo>
                  <a:pt x="65359" y="82500"/>
                </a:lnTo>
                <a:lnTo>
                  <a:pt x="54641" y="82500"/>
                </a:lnTo>
                <a:lnTo>
                  <a:pt x="54641" y="69643"/>
                </a:lnTo>
                <a:lnTo>
                  <a:pt x="54641" y="69643"/>
                </a:lnTo>
                <a:cubicBezTo>
                  <a:pt x="54641" y="58992"/>
                  <a:pt x="59440" y="50357"/>
                  <a:pt x="65359" y="50357"/>
                </a:cubicBezTo>
                <a:cubicBezTo>
                  <a:pt x="68318" y="50357"/>
                  <a:pt x="70717" y="46040"/>
                  <a:pt x="70717" y="40714"/>
                </a:cubicBezTo>
                <a:cubicBezTo>
                  <a:pt x="70717" y="33613"/>
                  <a:pt x="65919" y="27857"/>
                  <a:pt x="60000" y="27857"/>
                </a:cubicBezTo>
                <a:cubicBezTo>
                  <a:pt x="54081" y="27857"/>
                  <a:pt x="49283" y="33613"/>
                  <a:pt x="49283" y="40714"/>
                </a:cubicBezTo>
                <a:close/>
                <a:moveTo>
                  <a:pt x="60000" y="85714"/>
                </a:moveTo>
                <a:cubicBezTo>
                  <a:pt x="64439" y="85714"/>
                  <a:pt x="68038" y="90032"/>
                  <a:pt x="68038" y="95357"/>
                </a:cubicBezTo>
                <a:cubicBezTo>
                  <a:pt x="68038" y="100683"/>
                  <a:pt x="64439" y="105000"/>
                  <a:pt x="60000" y="105000"/>
                </a:cubicBezTo>
                <a:cubicBezTo>
                  <a:pt x="55561" y="105000"/>
                  <a:pt x="51962" y="100683"/>
                  <a:pt x="51962" y="95357"/>
                </a:cubicBezTo>
                <a:cubicBezTo>
                  <a:pt x="51962" y="90032"/>
                  <a:pt x="55561" y="85714"/>
                  <a:pt x="60000" y="85714"/>
                </a:cubicBezTo>
                <a:close/>
              </a:path>
              <a:path extrusionOk="0" fill="darken" h="120000" w="120000">
                <a:moveTo>
                  <a:pt x="38566" y="40714"/>
                </a:moveTo>
                <a:cubicBezTo>
                  <a:pt x="38566" y="26513"/>
                  <a:pt x="48162" y="15000"/>
                  <a:pt x="60000" y="15000"/>
                </a:cubicBezTo>
                <a:cubicBezTo>
                  <a:pt x="71838" y="15000"/>
                  <a:pt x="81434" y="26513"/>
                  <a:pt x="81434" y="40714"/>
                </a:cubicBezTo>
                <a:lnTo>
                  <a:pt x="81434" y="40714"/>
                </a:lnTo>
                <a:cubicBezTo>
                  <a:pt x="81434" y="51365"/>
                  <a:pt x="76636" y="60000"/>
                  <a:pt x="70717" y="60000"/>
                </a:cubicBezTo>
                <a:cubicBezTo>
                  <a:pt x="67758" y="60000"/>
                  <a:pt x="65359" y="64317"/>
                  <a:pt x="65359" y="69643"/>
                </a:cubicBezTo>
                <a:lnTo>
                  <a:pt x="65359" y="82500"/>
                </a:lnTo>
                <a:lnTo>
                  <a:pt x="54641" y="82500"/>
                </a:lnTo>
                <a:lnTo>
                  <a:pt x="54641" y="69643"/>
                </a:lnTo>
                <a:lnTo>
                  <a:pt x="54641" y="69643"/>
                </a:lnTo>
                <a:cubicBezTo>
                  <a:pt x="54641" y="58992"/>
                  <a:pt x="59440" y="50357"/>
                  <a:pt x="65359" y="50357"/>
                </a:cubicBezTo>
                <a:cubicBezTo>
                  <a:pt x="68318" y="50357"/>
                  <a:pt x="70717" y="46040"/>
                  <a:pt x="70717" y="40714"/>
                </a:cubicBezTo>
                <a:cubicBezTo>
                  <a:pt x="70717" y="33613"/>
                  <a:pt x="65919" y="27857"/>
                  <a:pt x="60000" y="27857"/>
                </a:cubicBezTo>
                <a:cubicBezTo>
                  <a:pt x="54081" y="27857"/>
                  <a:pt x="49283" y="33613"/>
                  <a:pt x="49283" y="40714"/>
                </a:cubicBezTo>
                <a:close/>
                <a:moveTo>
                  <a:pt x="60000" y="85714"/>
                </a:moveTo>
                <a:cubicBezTo>
                  <a:pt x="64439" y="85714"/>
                  <a:pt x="68038" y="90032"/>
                  <a:pt x="68038" y="95357"/>
                </a:cubicBezTo>
                <a:cubicBezTo>
                  <a:pt x="68038" y="100683"/>
                  <a:pt x="64439" y="105000"/>
                  <a:pt x="60000" y="105000"/>
                </a:cubicBezTo>
                <a:cubicBezTo>
                  <a:pt x="55561" y="105000"/>
                  <a:pt x="51962" y="100683"/>
                  <a:pt x="51962" y="95357"/>
                </a:cubicBezTo>
                <a:cubicBezTo>
                  <a:pt x="51962" y="90032"/>
                  <a:pt x="55561" y="85714"/>
                  <a:pt x="60000" y="85714"/>
                </a:cubicBezTo>
                <a:close/>
              </a:path>
              <a:path extrusionOk="0" fill="none" h="120000" w="120000">
                <a:moveTo>
                  <a:pt x="38566" y="40714"/>
                </a:moveTo>
                <a:cubicBezTo>
                  <a:pt x="38566" y="26513"/>
                  <a:pt x="48162" y="15000"/>
                  <a:pt x="60000" y="15000"/>
                </a:cubicBezTo>
                <a:cubicBezTo>
                  <a:pt x="71838" y="15000"/>
                  <a:pt x="81434" y="26513"/>
                  <a:pt x="81434" y="40714"/>
                </a:cubicBezTo>
                <a:lnTo>
                  <a:pt x="81434" y="40714"/>
                </a:lnTo>
                <a:cubicBezTo>
                  <a:pt x="81434" y="51365"/>
                  <a:pt x="76636" y="60000"/>
                  <a:pt x="70717" y="60000"/>
                </a:cubicBezTo>
                <a:cubicBezTo>
                  <a:pt x="67758" y="60000"/>
                  <a:pt x="65359" y="64317"/>
                  <a:pt x="65359" y="69643"/>
                </a:cubicBezTo>
                <a:lnTo>
                  <a:pt x="65359" y="82500"/>
                </a:lnTo>
                <a:lnTo>
                  <a:pt x="54641" y="82500"/>
                </a:lnTo>
                <a:lnTo>
                  <a:pt x="54641" y="69643"/>
                </a:lnTo>
                <a:lnTo>
                  <a:pt x="54641" y="69643"/>
                </a:lnTo>
                <a:cubicBezTo>
                  <a:pt x="54641" y="58992"/>
                  <a:pt x="59440" y="50357"/>
                  <a:pt x="65359" y="50357"/>
                </a:cubicBezTo>
                <a:cubicBezTo>
                  <a:pt x="68318" y="50357"/>
                  <a:pt x="70717" y="46040"/>
                  <a:pt x="70717" y="40714"/>
                </a:cubicBezTo>
                <a:cubicBezTo>
                  <a:pt x="70717" y="33613"/>
                  <a:pt x="65919" y="27857"/>
                  <a:pt x="60000" y="27857"/>
                </a:cubicBezTo>
                <a:cubicBezTo>
                  <a:pt x="54081" y="27857"/>
                  <a:pt x="49283" y="33613"/>
                  <a:pt x="49283" y="40714"/>
                </a:cubicBezTo>
                <a:close/>
                <a:moveTo>
                  <a:pt x="60000" y="85714"/>
                </a:moveTo>
                <a:cubicBezTo>
                  <a:pt x="64439" y="85714"/>
                  <a:pt x="68038" y="90032"/>
                  <a:pt x="68038" y="95357"/>
                </a:cubicBezTo>
                <a:cubicBezTo>
                  <a:pt x="68038" y="100683"/>
                  <a:pt x="64439" y="105000"/>
                  <a:pt x="60000" y="105000"/>
                </a:cubicBezTo>
                <a:cubicBezTo>
                  <a:pt x="55561" y="105000"/>
                  <a:pt x="51962" y="100683"/>
                  <a:pt x="51962" y="95357"/>
                </a:cubicBezTo>
                <a:cubicBezTo>
                  <a:pt x="51962" y="90032"/>
                  <a:pt x="55561" y="85714"/>
                  <a:pt x="60000" y="85714"/>
                </a:cubicBez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6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908685" y="3825479"/>
            <a:ext cx="7560900" cy="9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880"/>
              <a:buFont typeface="Times"/>
              <a:buNone/>
            </a:pPr>
            <a:r>
              <a:rPr lang="en-US" sz="288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Running on a shared computer is like cooking in someone else’s kitchen.</a:t>
            </a:r>
            <a:endParaRPr/>
          </a:p>
        </p:txBody>
      </p:sp>
      <p:pic>
        <p:nvPicPr>
          <p:cNvPr id="143" name="Google Shape;143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5060" y="1058308"/>
            <a:ext cx="3613800" cy="27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 txBox="1"/>
          <p:nvPr/>
        </p:nvSpPr>
        <p:spPr>
          <a:xfrm>
            <a:off x="6055699" y="4921901"/>
            <a:ext cx="24417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 by </a:t>
            </a:r>
            <a:r>
              <a:rPr lang="en-US" sz="9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 Deventhal</a:t>
            </a: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en-US" sz="9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Wikimedia</a:t>
            </a: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CC-BY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On Someone Else’s Computer</a:t>
            </a:r>
            <a:endParaRPr/>
          </a:p>
        </p:txBody>
      </p:sp>
      <p:sp>
        <p:nvSpPr>
          <p:cNvPr id="150" name="Google Shape;150;p22"/>
          <p:cNvSpPr txBox="1"/>
          <p:nvPr>
            <p:ph idx="1" type="body"/>
          </p:nvPr>
        </p:nvSpPr>
        <p:spPr>
          <a:xfrm>
            <a:off x="1154425" y="1244875"/>
            <a:ext cx="7083600" cy="3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-342821" lvl="0" marL="342821" rtl="0" algn="l">
              <a:spcBef>
                <a:spcPts val="0"/>
              </a:spcBef>
              <a:spcAft>
                <a:spcPts val="0"/>
              </a:spcAft>
              <a:buSzPts val="2520"/>
              <a:buChar char="•"/>
            </a:pPr>
            <a:r>
              <a:rPr lang="en-US" sz="2520"/>
              <a:t>What’s already there? </a:t>
            </a:r>
            <a:endParaRPr/>
          </a:p>
          <a:p>
            <a:pPr indent="-285683" lvl="1" marL="742777" rtl="0" algn="l">
              <a:spcBef>
                <a:spcPts val="432"/>
              </a:spcBef>
              <a:spcAft>
                <a:spcPts val="0"/>
              </a:spcAft>
              <a:buSzPts val="2160"/>
              <a:buChar char="−"/>
            </a:pPr>
            <a:r>
              <a:rPr lang="en-US" sz="2160"/>
              <a:t>Is R installed? Or Python? What about the packages you need? </a:t>
            </a:r>
            <a:br>
              <a:rPr lang="en-US" sz="2160"/>
            </a:br>
            <a:endParaRPr sz="2160"/>
          </a:p>
          <a:p>
            <a:pPr indent="-342821" lvl="0" marL="342821" rtl="0" algn="l">
              <a:spcBef>
                <a:spcPts val="504"/>
              </a:spcBef>
              <a:spcAft>
                <a:spcPts val="0"/>
              </a:spcAft>
              <a:buSzPts val="2520"/>
              <a:buChar char="•"/>
            </a:pPr>
            <a:r>
              <a:rPr lang="en-US" sz="2520"/>
              <a:t>Do you know where anything is? </a:t>
            </a:r>
            <a:br>
              <a:rPr lang="en-US" sz="2520"/>
            </a:br>
            <a:endParaRPr sz="2520"/>
          </a:p>
          <a:p>
            <a:pPr indent="-342821" lvl="0" marL="342821" rtl="0" algn="l">
              <a:spcBef>
                <a:spcPts val="504"/>
              </a:spcBef>
              <a:spcAft>
                <a:spcPts val="0"/>
              </a:spcAft>
              <a:buSzPts val="2520"/>
              <a:buChar char="•"/>
            </a:pPr>
            <a:r>
              <a:rPr lang="en-US" sz="2520"/>
              <a:t>Are you allowed to change whatever you want? </a:t>
            </a:r>
            <a:endParaRPr/>
          </a:p>
        </p:txBody>
      </p:sp>
      <p:sp>
        <p:nvSpPr>
          <p:cNvPr id="151" name="Google Shape;151;p22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