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60"/>
  </p:notesMasterIdLst>
  <p:handoutMasterIdLst>
    <p:handoutMasterId r:id="rId61"/>
  </p:handoutMasterIdLst>
  <p:sldIdLst>
    <p:sldId id="256" r:id="rId2"/>
    <p:sldId id="339" r:id="rId3"/>
    <p:sldId id="306" r:id="rId4"/>
    <p:sldId id="309" r:id="rId5"/>
    <p:sldId id="307" r:id="rId6"/>
    <p:sldId id="310" r:id="rId7"/>
    <p:sldId id="311" r:id="rId8"/>
    <p:sldId id="401" r:id="rId9"/>
    <p:sldId id="427" r:id="rId10"/>
    <p:sldId id="266" r:id="rId11"/>
    <p:sldId id="267" r:id="rId12"/>
    <p:sldId id="341" r:id="rId13"/>
    <p:sldId id="268" r:id="rId14"/>
    <p:sldId id="395" r:id="rId15"/>
    <p:sldId id="317" r:id="rId16"/>
    <p:sldId id="399" r:id="rId17"/>
    <p:sldId id="429" r:id="rId18"/>
    <p:sldId id="411" r:id="rId19"/>
    <p:sldId id="420" r:id="rId20"/>
    <p:sldId id="428" r:id="rId21"/>
    <p:sldId id="386" r:id="rId22"/>
    <p:sldId id="403" r:id="rId23"/>
    <p:sldId id="321" r:id="rId24"/>
    <p:sldId id="432" r:id="rId25"/>
    <p:sldId id="413" r:id="rId26"/>
    <p:sldId id="404" r:id="rId27"/>
    <p:sldId id="346" r:id="rId28"/>
    <p:sldId id="430" r:id="rId29"/>
    <p:sldId id="405" r:id="rId30"/>
    <p:sldId id="419" r:id="rId31"/>
    <p:sldId id="421" r:id="rId32"/>
    <p:sldId id="384" r:id="rId33"/>
    <p:sldId id="328" r:id="rId34"/>
    <p:sldId id="329" r:id="rId35"/>
    <p:sldId id="389" r:id="rId36"/>
    <p:sldId id="355" r:id="rId37"/>
    <p:sldId id="418" r:id="rId38"/>
    <p:sldId id="357" r:id="rId39"/>
    <p:sldId id="414" r:id="rId40"/>
    <p:sldId id="415" r:id="rId41"/>
    <p:sldId id="416" r:id="rId42"/>
    <p:sldId id="425" r:id="rId43"/>
    <p:sldId id="417" r:id="rId44"/>
    <p:sldId id="412" r:id="rId45"/>
    <p:sldId id="356" r:id="rId46"/>
    <p:sldId id="426" r:id="rId47"/>
    <p:sldId id="422" r:id="rId48"/>
    <p:sldId id="362" r:id="rId49"/>
    <p:sldId id="363" r:id="rId50"/>
    <p:sldId id="423" r:id="rId51"/>
    <p:sldId id="364" r:id="rId52"/>
    <p:sldId id="424" r:id="rId53"/>
    <p:sldId id="431" r:id="rId54"/>
    <p:sldId id="336" r:id="rId55"/>
    <p:sldId id="406" r:id="rId56"/>
    <p:sldId id="410" r:id="rId57"/>
    <p:sldId id="407" r:id="rId58"/>
    <p:sldId id="408" r:id="rId59"/>
  </p:sldIdLst>
  <p:sldSz cx="9144000" cy="5715000" type="screen16x10"/>
  <p:notesSz cx="68580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0000"/>
    <a:srgbClr val="000080"/>
    <a:srgbClr val="FBF376"/>
    <a:srgbClr val="FFFFFF"/>
    <a:srgbClr val="FBF271"/>
    <a:srgbClr val="E5C425"/>
    <a:srgbClr val="E3BF24"/>
    <a:srgbClr val="0000CC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597"/>
  </p:normalViewPr>
  <p:slideViewPr>
    <p:cSldViewPr snapToGrid="0">
      <p:cViewPr varScale="1">
        <p:scale>
          <a:sx n="136" d="100"/>
          <a:sy n="136" d="100"/>
        </p:scale>
        <p:origin x="1208" y="20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56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FF8DD3E-47F1-EF4D-91B0-7B1096A4E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1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1350" y="696913"/>
            <a:ext cx="55753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BA99071-B492-4840-B901-307285077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51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70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something with colors or arrows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1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on transition into containers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2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32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multiply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01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multiply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70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multiply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3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multiply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67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multiply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86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multiply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0009588c4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20009588c4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696913"/>
            <a:ext cx="5575300" cy="3486150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discuss a bit more about these – and how they’re used in jobs. </a:t>
            </a:r>
          </a:p>
          <a:p>
            <a:r>
              <a:rPr lang="en-US" dirty="0"/>
              <a:t>Distinguish between container/image + engine?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556EC6-27F5-7A43-AEFB-8A225907DE00}" type="slidenum">
              <a:rPr lang="en-US" sz="1200">
                <a:latin typeface="Times New Roman" charset="0"/>
              </a:rPr>
              <a:pPr eaLnBrk="1" hangingPunct="1"/>
              <a:t>45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60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696913"/>
            <a:ext cx="5575300" cy="3486150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discuss a bit more about these – and how they’re used in jobs. </a:t>
            </a:r>
          </a:p>
          <a:p>
            <a:r>
              <a:rPr lang="en-US" dirty="0"/>
              <a:t>Distinguish between container/image + engine?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556EC6-27F5-7A43-AEFB-8A225907DE00}" type="slidenum">
              <a:rPr lang="en-US" sz="1200">
                <a:latin typeface="Times New Roman" charset="0"/>
              </a:rPr>
              <a:pPr eaLnBrk="1" hangingPunct="1"/>
              <a:t>46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85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singularity image!! (check exercise also)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31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21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0009588c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20009588c4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0009588c4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20009588c4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7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5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27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60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5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sg_logo_4c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084"/>
            <a:ext cx="1393825" cy="77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95250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" y="3238500"/>
            <a:ext cx="8128000" cy="1460500"/>
          </a:xfrm>
        </p:spPr>
        <p:txBody>
          <a:bodyPr/>
          <a:lstStyle>
            <a:lvl1pPr marL="0" indent="0" algn="ctr">
              <a:buFont typeface="Times" charset="0"/>
              <a:buNone/>
              <a:defRPr sz="2400" baseline="0"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8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3FE02-2123-EA4C-A94F-8BD251817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0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95250"/>
            <a:ext cx="1943100" cy="4921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95250"/>
            <a:ext cx="5676900" cy="492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864F0-B1E3-9F45-B919-B0396DC42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5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606333"/>
            <a:ext cx="9144000" cy="1086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7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407028"/>
            <a:ext cx="8520600" cy="3669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56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657B4-205D-B24E-AEAE-6437DE1B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8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E71FC-3CEC-B144-967E-AA7A70603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8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1111250"/>
            <a:ext cx="3810000" cy="3905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111250"/>
            <a:ext cx="3810000" cy="3905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5275-A12D-A44F-9B0C-3A444D032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3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161" y="98232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3B5ED-FC22-7C4E-9818-F421B2F0D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6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1AD9C-E139-E049-9714-BA59E16C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2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DBFD8-81D5-BC45-991A-615917728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95522-B7CA-9843-9B17-8592A9B1C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3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A1C5E-D937-BC44-AAE7-C00EBEE05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0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28725" y="95250"/>
            <a:ext cx="6946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111250"/>
            <a:ext cx="77724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-1266825" y="5007240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>
              <a:cs typeface="Arial" charset="0"/>
            </a:endParaRPr>
          </a:p>
        </p:txBody>
      </p:sp>
      <p:sp>
        <p:nvSpPr>
          <p:cNvPr id="2519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0" y="5334000"/>
            <a:ext cx="419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CBC6155D-3D72-B94B-BCEB-0BFD2CAEF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6" descr="osg_logo_4c_wh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45521"/>
            <a:ext cx="1393825" cy="77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7"/>
          <p:cNvSpPr>
            <a:spLocks noGrp="1" noChangeArrowheads="1"/>
          </p:cNvSpPr>
          <p:nvPr/>
        </p:nvSpPr>
        <p:spPr bwMode="auto">
          <a:xfrm>
            <a:off x="1" y="5394855"/>
            <a:ext cx="2265363" cy="32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200" dirty="0">
                <a:solidFill>
                  <a:srgbClr val="FF8000"/>
                </a:solidFill>
              </a:rPr>
              <a:t>OSG User School 2022</a:t>
            </a:r>
          </a:p>
        </p:txBody>
      </p:sp>
      <p:sp>
        <p:nvSpPr>
          <p:cNvPr id="1032" name="Line 18"/>
          <p:cNvSpPr>
            <a:spLocks noChangeShapeType="1"/>
          </p:cNvSpPr>
          <p:nvPr/>
        </p:nvSpPr>
        <p:spPr bwMode="auto">
          <a:xfrm>
            <a:off x="525463" y="963083"/>
            <a:ext cx="8618537" cy="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0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+mn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Font typeface="Times" charset="0"/>
        <a:buChar char="•"/>
        <a:defRPr kumimoji="1" sz="3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Symbol" charset="0"/>
        <a:buChar char=""/>
        <a:defRPr kumimoji="1" sz="2800"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§"/>
        <a:defRPr kumimoji="1" sz="2400"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koch5@wisc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shont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hyperlink" Target="https://www.flickr.com/photos/jshontz/1899191529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3699771@N00/9123847716" TargetMode="External"/><Relationship Id="rId2" Type="http://schemas.openxmlformats.org/officeDocument/2006/relationships/hyperlink" Target="https://www.flickr.com/photos/punktoa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ikrepo.com/fbysj/blue-red-and-yellow-electric-wire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lickr.com/photos/12463666@N03/19207696956" TargetMode="External"/><Relationship Id="rId4" Type="http://schemas.openxmlformats.org/officeDocument/2006/relationships/hyperlink" Target="https://www.flickr.com/photos/12463666@N03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lickr.com/photos/ellaolsson/45165261135" TargetMode="External"/><Relationship Id="rId4" Type="http://schemas.openxmlformats.org/officeDocument/2006/relationships/hyperlink" Target="https://www.flickr.com/photos/ellaolsson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ouleuroriginal?utm_source=unsplash&amp;utm_medium=referral&amp;utm_content=creditCopyTex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hyperlink" Target="https://unsplash.com/s/photos/suitcase?utm_source=unsplash&amp;utm_medium=referral&amp;utm_content=creditCopyTex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lickr.com/photos/30478819@N08/27112156089" TargetMode="External"/><Relationship Id="rId4" Type="http://schemas.openxmlformats.org/officeDocument/2006/relationships/hyperlink" Target="https://www.flickr.com/photos/30478819@N08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ker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sylabs.io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krossbow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Julia_Child%27s_Kitchen_-_Smithsonian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awardsearch/showAward?AWD_ID=2030508" TargetMode="External"/><Relationship Id="rId2" Type="http://schemas.openxmlformats.org/officeDocument/2006/relationships/hyperlink" Target="https://www.nsf.gov/div/index.jsp?div=OA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th-cc.io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mer/1556329177/" TargetMode="External"/><Relationship Id="rId2" Type="http://schemas.openxmlformats.org/officeDocument/2006/relationships/hyperlink" Target="https://www.flickr.com/photos/dme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Backpacking with Code: </a:t>
            </a:r>
            <a:br>
              <a:rPr lang="en-US" sz="4000" dirty="0">
                <a:latin typeface="Arial" charset="0"/>
              </a:rPr>
            </a:br>
            <a:r>
              <a:rPr lang="en-US" sz="4000" dirty="0">
                <a:latin typeface="Arial" charset="0"/>
              </a:rPr>
              <a:t>Software Portability for DHTC</a:t>
            </a:r>
            <a:endParaRPr lang="en-US" sz="2400" dirty="0">
              <a:latin typeface="Arial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Christina Koch (</a:t>
            </a:r>
            <a:r>
              <a:rPr lang="en-US" dirty="0">
                <a:latin typeface="Arial" charset="0"/>
                <a:hlinkClick r:id="rId2"/>
              </a:rPr>
              <a:t>ckoch5@wisc.edu</a:t>
            </a:r>
            <a:r>
              <a:rPr lang="en-US" dirty="0">
                <a:latin typeface="Arial" charset="0"/>
              </a:rPr>
              <a:t>)</a:t>
            </a:r>
          </a:p>
          <a:p>
            <a:pPr eaLnBrk="1" hangingPunct="1"/>
            <a:r>
              <a:rPr lang="en-US" dirty="0">
                <a:latin typeface="Arial" charset="0"/>
              </a:rPr>
              <a:t>OSG User School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sz="2400" dirty="0"/>
              <a:t>Behind the scenes, any commands we run are actually using software </a:t>
            </a:r>
            <a:r>
              <a:rPr lang="en" sz="2400" b="1" dirty="0"/>
              <a:t>files</a:t>
            </a:r>
            <a:r>
              <a:rPr lang="en" sz="2400" dirty="0"/>
              <a:t> stored somewhere on the computer. </a:t>
            </a:r>
            <a:endParaRPr sz="2400"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/>
          </a:p>
        </p:txBody>
      </p:sp>
      <p:sp>
        <p:nvSpPr>
          <p:cNvPr id="153" name="Google Shape;153;p23"/>
          <p:cNvSpPr txBox="1"/>
          <p:nvPr/>
        </p:nvSpPr>
        <p:spPr>
          <a:xfrm>
            <a:off x="393550" y="2610400"/>
            <a:ext cx="8236800" cy="4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python </a:t>
            </a:r>
            <a:r>
              <a:rPr lang="en" sz="2000" b="1" dirty="0" err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analysis.py</a:t>
            </a:r>
            <a:r>
              <a:rPr lang="en" sz="2000" b="1" dirty="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input0.csv</a:t>
            </a:r>
            <a:endParaRPr sz="2000" b="1" dirty="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393550" y="3284475"/>
            <a:ext cx="8236800" cy="4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blast -db pdbaa/pdbaa -query mouse.fa -out mouse.result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393550" y="3958550"/>
            <a:ext cx="8236800" cy="4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gmx pdb2gmx -f pro.gro -o mol.gro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668075" y="2610400"/>
            <a:ext cx="1015800" cy="492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609975" y="3284475"/>
            <a:ext cx="1015800" cy="492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609975" y="3958550"/>
            <a:ext cx="677400" cy="492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718594-B367-C251-C3E3-B14164B6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Is Files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Software Is Files</a:t>
            </a:r>
            <a:endParaRPr dirty="0"/>
          </a:p>
        </p:txBody>
      </p:sp>
      <p:sp>
        <p:nvSpPr>
          <p:cNvPr id="164" name="Google Shape;164;p2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sz="2800" dirty="0"/>
              <a:t>How to see the software program “echo”: </a:t>
            </a:r>
            <a:endParaRPr sz="2800" dirty="0"/>
          </a:p>
        </p:txBody>
      </p:sp>
      <p:sp>
        <p:nvSpPr>
          <p:cNvPr id="165" name="Google Shape;165;p24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/>
          </a:p>
        </p:txBody>
      </p:sp>
      <p:sp>
        <p:nvSpPr>
          <p:cNvPr id="166" name="Google Shape;166;p24"/>
          <p:cNvSpPr txBox="1"/>
          <p:nvPr/>
        </p:nvSpPr>
        <p:spPr>
          <a:xfrm>
            <a:off x="393575" y="2280900"/>
            <a:ext cx="8236800" cy="2339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echo Echo is a command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Echo is a command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which echo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/usr/bin/echo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ls -lh /usr/bin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4" y="95250"/>
            <a:ext cx="7600799" cy="952500"/>
          </a:xfrm>
        </p:spPr>
        <p:txBody>
          <a:bodyPr/>
          <a:lstStyle/>
          <a:p>
            <a:r>
              <a:rPr lang="en-US" dirty="0"/>
              <a:t>Command Line and Location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To run a program on the command line, your computer needs to know where the program is located in your computer’s file system.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3B5ED-FC22-7C4E-9818-F421B2F0D6B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2532" y="3063875"/>
            <a:ext cx="4850191" cy="134806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ls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$ python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$ ~/</a:t>
            </a:r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wrapper.sh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2423" y="3231224"/>
            <a:ext cx="2591174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How does the command</a:t>
            </a:r>
          </a:p>
          <a:p>
            <a:pPr>
              <a:buNone/>
            </a:pPr>
            <a:r>
              <a:rPr lang="en-US" sz="1600" dirty="0"/>
              <a:t>line know what `</a:t>
            </a:r>
            <a:r>
              <a:rPr lang="en-US" sz="1600" dirty="0" err="1"/>
              <a:t>ls`</a:t>
            </a:r>
            <a:r>
              <a:rPr lang="en-US" sz="1600" dirty="0"/>
              <a:t> is? </a:t>
            </a:r>
          </a:p>
          <a:p>
            <a:pPr>
              <a:buNone/>
            </a:pPr>
            <a:r>
              <a:rPr lang="en-US" sz="1600" dirty="0"/>
              <a:t>Where is python installed?</a:t>
            </a:r>
          </a:p>
        </p:txBody>
      </p:sp>
      <p:sp>
        <p:nvSpPr>
          <p:cNvPr id="13" name="Cloud 12"/>
          <p:cNvSpPr/>
          <p:nvPr/>
        </p:nvSpPr>
        <p:spPr bwMode="auto">
          <a:xfrm>
            <a:off x="5630519" y="2953034"/>
            <a:ext cx="2927048" cy="1657047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14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" dirty="0"/>
              <a:t>Software Locations</a:t>
            </a:r>
            <a:endParaRPr dirty="0"/>
          </a:p>
          <a:p>
            <a:pPr algn="l"/>
            <a:endParaRPr dirty="0"/>
          </a:p>
        </p:txBody>
      </p:sp>
      <p:sp>
        <p:nvSpPr>
          <p:cNvPr id="172" name="Google Shape;172;p2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sz="2800" dirty="0"/>
              <a:t>The shell keeps a list of software file locations stored in a variable called the PATH. We can print it out using “echo”: </a:t>
            </a:r>
          </a:p>
          <a:p>
            <a:pPr marL="0" indent="0">
              <a:spcAft>
                <a:spcPts val="1200"/>
              </a:spcAft>
              <a:buNone/>
            </a:pPr>
            <a:endParaRPr lang="en" sz="2800" dirty="0"/>
          </a:p>
          <a:p>
            <a:pPr marL="0" indent="0">
              <a:spcAft>
                <a:spcPts val="1200"/>
              </a:spcAft>
              <a:buNone/>
            </a:pPr>
            <a:endParaRPr lang="en" sz="2800" dirty="0"/>
          </a:p>
          <a:p>
            <a:pPr marL="0" indent="0">
              <a:spcAft>
                <a:spcPts val="1200"/>
              </a:spcAft>
              <a:buNone/>
            </a:pPr>
            <a:r>
              <a:rPr lang="en" sz="2800" dirty="0"/>
              <a:t>What if we want to run our *own* program – how do we tell t</a:t>
            </a:r>
            <a:r>
              <a:rPr lang="en-US" sz="2800" dirty="0"/>
              <a:t>he</a:t>
            </a:r>
            <a:r>
              <a:rPr lang="en" sz="2800" dirty="0"/>
              <a:t> command line where it is? </a:t>
            </a:r>
          </a:p>
        </p:txBody>
      </p:sp>
      <p:sp>
        <p:nvSpPr>
          <p:cNvPr id="173" name="Google Shape;173;p25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/>
          </a:p>
        </p:txBody>
      </p:sp>
      <p:sp>
        <p:nvSpPr>
          <p:cNvPr id="174" name="Google Shape;174;p25"/>
          <p:cNvSpPr txBox="1"/>
          <p:nvPr/>
        </p:nvSpPr>
        <p:spPr>
          <a:xfrm>
            <a:off x="1085196" y="2857500"/>
            <a:ext cx="6578796" cy="4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echo $PATH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EAF33A-6499-6A49-AC5E-2DB1646F6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Location Options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789910-E270-1F43-BF26-FB338BB51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279261"/>
            <a:ext cx="5516218" cy="533135"/>
          </a:xfrm>
        </p:spPr>
        <p:txBody>
          <a:bodyPr/>
          <a:lstStyle/>
          <a:p>
            <a:r>
              <a:rPr lang="en-US" dirty="0"/>
              <a:t>Provide a path (relative or absolute)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92A53F-5287-D147-B9F1-BA751659A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4719" y="2857500"/>
            <a:ext cx="4041775" cy="533135"/>
          </a:xfrm>
        </p:spPr>
        <p:txBody>
          <a:bodyPr/>
          <a:lstStyle/>
          <a:p>
            <a:r>
              <a:rPr lang="en-US" dirty="0"/>
              <a:t>Use “the”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24FAD-4AB5-9144-A8C1-CC21CEE2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B69D3-DA78-F047-93D9-5C6DB85C997D}"/>
              </a:ext>
            </a:extLst>
          </p:cNvPr>
          <p:cNvSpPr txBox="1"/>
          <p:nvPr/>
        </p:nvSpPr>
        <p:spPr>
          <a:xfrm>
            <a:off x="457199" y="1921129"/>
            <a:ext cx="8495693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ourier"/>
                <a:cs typeface="Courier"/>
              </a:rPr>
              <a:t>[~/Code]$ </a:t>
            </a:r>
            <a:r>
              <a:rPr lang="en-US" sz="2000" b="1" dirty="0" err="1">
                <a:solidFill>
                  <a:schemeClr val="bg1"/>
                </a:solidFill>
                <a:latin typeface="Courier"/>
                <a:cs typeface="Courier"/>
              </a:rPr>
              <a:t>mypy</a:t>
            </a:r>
            <a:r>
              <a:rPr lang="en-US" sz="2000" b="1" dirty="0">
                <a:solidFill>
                  <a:schemeClr val="bg1"/>
                </a:solidFill>
                <a:latin typeface="Courier"/>
                <a:cs typeface="Courier"/>
              </a:rPr>
              <a:t>/bin/python </a:t>
            </a:r>
            <a:r>
              <a:rPr lang="en-US" sz="2000" dirty="0">
                <a:solidFill>
                  <a:schemeClr val="bg1"/>
                </a:solidFill>
                <a:latin typeface="Courier"/>
                <a:cs typeface="Courier"/>
              </a:rPr>
              <a:t>--version</a:t>
            </a: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  <a:latin typeface="Courier"/>
                <a:cs typeface="Courier"/>
              </a:rPr>
              <a:t>Python 2.7.7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FBD492-F151-0C4B-A87C-C1591A3678D8}"/>
              </a:ext>
            </a:extLst>
          </p:cNvPr>
          <p:cNvSpPr txBox="1"/>
          <p:nvPr/>
        </p:nvSpPr>
        <p:spPr>
          <a:xfrm>
            <a:off x="428094" y="3449775"/>
            <a:ext cx="8478763" cy="19759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$ export PATH</a:t>
            </a:r>
            <a:r>
              <a:rPr lang="en-US" sz="1800" b="1" dirty="0">
                <a:solidFill>
                  <a:schemeClr val="bg1"/>
                </a:solidFill>
                <a:latin typeface="Courier"/>
                <a:cs typeface="Courier"/>
              </a:rPr>
              <a:t>=/Users/</a:t>
            </a:r>
            <a:r>
              <a:rPr lang="en-US" sz="1800" b="1" dirty="0" err="1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800" b="1" dirty="0">
                <a:solidFill>
                  <a:schemeClr val="bg1"/>
                </a:solidFill>
                <a:latin typeface="Courier"/>
                <a:cs typeface="Courier"/>
              </a:rPr>
              <a:t>/Code/</a:t>
            </a:r>
            <a:r>
              <a:rPr lang="en-US" sz="1800" b="1" dirty="0" err="1">
                <a:solidFill>
                  <a:schemeClr val="bg1"/>
                </a:solidFill>
                <a:latin typeface="Courier"/>
                <a:cs typeface="Courier"/>
              </a:rPr>
              <a:t>mypy</a:t>
            </a:r>
            <a:r>
              <a:rPr lang="en-US" sz="1800" b="1" dirty="0">
                <a:solidFill>
                  <a:schemeClr val="bg1"/>
                </a:solidFill>
                <a:latin typeface="Courier"/>
                <a:cs typeface="Courier"/>
              </a:rPr>
              <a:t>/bin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:$PATH</a:t>
            </a: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$ echo $PATH</a:t>
            </a: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/Users/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/Code/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mypy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/bin:/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usr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/local/bin:/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usr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/bin:/bin:/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usr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sbin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:/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sbin</a:t>
            </a:r>
            <a:endParaRPr lang="en-US" sz="1800" dirty="0">
              <a:solidFill>
                <a:schemeClr val="bg1"/>
              </a:solidFill>
              <a:latin typeface="Courier"/>
              <a:cs typeface="Courier"/>
            </a:endParaRP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$ which python</a:t>
            </a: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/Users/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/Code/</a:t>
            </a:r>
            <a:r>
              <a:rPr lang="en-US" sz="1800" dirty="0" err="1">
                <a:solidFill>
                  <a:schemeClr val="bg1"/>
                </a:solidFill>
                <a:latin typeface="Courier"/>
                <a:cs typeface="Courier"/>
              </a:rPr>
              <a:t>mypy</a:t>
            </a:r>
            <a:r>
              <a:rPr lang="en-US" sz="1800" dirty="0">
                <a:solidFill>
                  <a:schemeClr val="bg1"/>
                </a:solidFill>
                <a:latin typeface="Courier"/>
                <a:cs typeface="Courier"/>
              </a:rPr>
              <a:t>/bin/python</a:t>
            </a:r>
          </a:p>
        </p:txBody>
      </p:sp>
    </p:spTree>
    <p:extLst>
      <p:ext uri="{BB962C8B-B14F-4D97-AF65-F5344CB8AC3E}">
        <p14:creationId xmlns:p14="http://schemas.microsoft.com/office/powerpoint/2010/main" val="60187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Location, Location, Location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774700" y="1111250"/>
            <a:ext cx="7772400" cy="1145646"/>
          </a:xfrm>
        </p:spPr>
        <p:txBody>
          <a:bodyPr/>
          <a:lstStyle/>
          <a:p>
            <a:r>
              <a:rPr lang="en-US">
                <a:latin typeface="Arial" charset="0"/>
              </a:rPr>
              <a:t>Where can software be installed?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F67FD6-3069-6348-AC4E-2C3F88FF4F0A}" type="slidenum">
              <a:rPr lang="en-US" sz="1400">
                <a:solidFill>
                  <a:srgbClr val="FF8000"/>
                </a:solidFill>
              </a:rPr>
              <a:pPr/>
              <a:t>15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7652" name="Rounded Rectangle 6"/>
          <p:cNvSpPr>
            <a:spLocks noChangeArrowheads="1"/>
          </p:cNvSpPr>
          <p:nvPr/>
        </p:nvSpPr>
        <p:spPr bwMode="auto">
          <a:xfrm>
            <a:off x="508793" y="2645172"/>
            <a:ext cx="658813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 /</a:t>
            </a:r>
          </a:p>
        </p:txBody>
      </p:sp>
      <p:sp>
        <p:nvSpPr>
          <p:cNvPr id="27653" name="Rounded Rectangle 11"/>
          <p:cNvSpPr>
            <a:spLocks noChangeArrowheads="1"/>
          </p:cNvSpPr>
          <p:nvPr/>
        </p:nvSpPr>
        <p:spPr bwMode="auto">
          <a:xfrm>
            <a:off x="1742284" y="1908874"/>
            <a:ext cx="1189121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bin/</a:t>
            </a:r>
          </a:p>
        </p:txBody>
      </p:sp>
      <p:sp>
        <p:nvSpPr>
          <p:cNvPr id="27654" name="Rounded Rectangle 12"/>
          <p:cNvSpPr>
            <a:spLocks noChangeArrowheads="1"/>
          </p:cNvSpPr>
          <p:nvPr/>
        </p:nvSpPr>
        <p:spPr bwMode="auto">
          <a:xfrm>
            <a:off x="1740003" y="2552151"/>
            <a:ext cx="1191403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 err="1"/>
              <a:t>usr</a:t>
            </a:r>
            <a:r>
              <a:rPr lang="en-US" dirty="0"/>
              <a:t>/</a:t>
            </a:r>
          </a:p>
        </p:txBody>
      </p:sp>
      <p:sp>
        <p:nvSpPr>
          <p:cNvPr id="27655" name="Rounded Rectangle 13"/>
          <p:cNvSpPr>
            <a:spLocks noChangeArrowheads="1"/>
          </p:cNvSpPr>
          <p:nvPr/>
        </p:nvSpPr>
        <p:spPr bwMode="auto">
          <a:xfrm>
            <a:off x="1713345" y="3182291"/>
            <a:ext cx="1218062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lib/</a:t>
            </a:r>
          </a:p>
        </p:txBody>
      </p:sp>
      <p:sp>
        <p:nvSpPr>
          <p:cNvPr id="27657" name="Rounded Rectangle 15"/>
          <p:cNvSpPr>
            <a:spLocks noChangeArrowheads="1"/>
          </p:cNvSpPr>
          <p:nvPr/>
        </p:nvSpPr>
        <p:spPr bwMode="auto">
          <a:xfrm>
            <a:off x="1713345" y="3895387"/>
            <a:ext cx="1218062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home/</a:t>
            </a:r>
          </a:p>
        </p:txBody>
      </p:sp>
      <p:sp>
        <p:nvSpPr>
          <p:cNvPr id="27658" name="Rounded Rectangle 19"/>
          <p:cNvSpPr>
            <a:spLocks noChangeArrowheads="1"/>
          </p:cNvSpPr>
          <p:nvPr/>
        </p:nvSpPr>
        <p:spPr bwMode="auto">
          <a:xfrm>
            <a:off x="3513975" y="3673346"/>
            <a:ext cx="1027113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 err="1"/>
              <a:t>ada</a:t>
            </a:r>
            <a:r>
              <a:rPr lang="en-US" dirty="0"/>
              <a:t>/	</a:t>
            </a:r>
          </a:p>
        </p:txBody>
      </p:sp>
      <p:sp>
        <p:nvSpPr>
          <p:cNvPr id="27659" name="Rounded Rectangle 20"/>
          <p:cNvSpPr>
            <a:spLocks noChangeArrowheads="1"/>
          </p:cNvSpPr>
          <p:nvPr/>
        </p:nvSpPr>
        <p:spPr bwMode="auto">
          <a:xfrm>
            <a:off x="3531155" y="4219296"/>
            <a:ext cx="1009934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al/</a:t>
            </a:r>
          </a:p>
        </p:txBody>
      </p:sp>
      <p:sp>
        <p:nvSpPr>
          <p:cNvPr id="27660" name="Rounded Rectangle 21"/>
          <p:cNvSpPr>
            <a:spLocks noChangeArrowheads="1"/>
          </p:cNvSpPr>
          <p:nvPr/>
        </p:nvSpPr>
        <p:spPr bwMode="auto">
          <a:xfrm>
            <a:off x="3535916" y="2182701"/>
            <a:ext cx="981075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bin/</a:t>
            </a:r>
          </a:p>
        </p:txBody>
      </p:sp>
      <p:sp>
        <p:nvSpPr>
          <p:cNvPr id="27661" name="Rounded Rectangle 22"/>
          <p:cNvSpPr>
            <a:spLocks noChangeArrowheads="1"/>
          </p:cNvSpPr>
          <p:nvPr/>
        </p:nvSpPr>
        <p:spPr bwMode="auto">
          <a:xfrm>
            <a:off x="3535917" y="2742521"/>
            <a:ext cx="981075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/>
              <a:t>local</a:t>
            </a:r>
          </a:p>
        </p:txBody>
      </p:sp>
      <p:cxnSp>
        <p:nvCxnSpPr>
          <p:cNvPr id="27663" name="Straight Connector 26"/>
          <p:cNvCxnSpPr>
            <a:cxnSpLocks noChangeShapeType="1"/>
          </p:cNvCxnSpPr>
          <p:nvPr/>
        </p:nvCxnSpPr>
        <p:spPr bwMode="auto">
          <a:xfrm>
            <a:off x="1881189" y="2200673"/>
            <a:ext cx="91440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4" name="Straight Connector 28"/>
          <p:cNvCxnSpPr>
            <a:cxnSpLocks noChangeShapeType="1"/>
            <a:stCxn id="27653" idx="1"/>
            <a:endCxn id="27652" idx="3"/>
          </p:cNvCxnSpPr>
          <p:nvPr/>
        </p:nvCxnSpPr>
        <p:spPr bwMode="auto">
          <a:xfrm flipH="1">
            <a:off x="1167606" y="2112603"/>
            <a:ext cx="574678" cy="73696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5" name="Straight Connector 30"/>
          <p:cNvCxnSpPr>
            <a:cxnSpLocks noChangeShapeType="1"/>
            <a:stCxn id="27654" idx="1"/>
            <a:endCxn id="27652" idx="3"/>
          </p:cNvCxnSpPr>
          <p:nvPr/>
        </p:nvCxnSpPr>
        <p:spPr bwMode="auto">
          <a:xfrm flipH="1">
            <a:off x="1167606" y="2755880"/>
            <a:ext cx="572397" cy="9368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6" name="Straight Connector 33"/>
          <p:cNvCxnSpPr>
            <a:cxnSpLocks noChangeShapeType="1"/>
            <a:stCxn id="27655" idx="1"/>
            <a:endCxn id="27652" idx="3"/>
          </p:cNvCxnSpPr>
          <p:nvPr/>
        </p:nvCxnSpPr>
        <p:spPr bwMode="auto">
          <a:xfrm flipH="1" flipV="1">
            <a:off x="1167606" y="2849563"/>
            <a:ext cx="545739" cy="53645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70" name="Straight Connector 42"/>
          <p:cNvCxnSpPr>
            <a:cxnSpLocks noChangeShapeType="1"/>
            <a:stCxn id="27659" idx="1"/>
            <a:endCxn id="27657" idx="3"/>
          </p:cNvCxnSpPr>
          <p:nvPr/>
        </p:nvCxnSpPr>
        <p:spPr bwMode="auto">
          <a:xfrm flipH="1" flipV="1">
            <a:off x="2931407" y="4099778"/>
            <a:ext cx="599748" cy="32390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71" name="Straight Connector 44"/>
          <p:cNvCxnSpPr>
            <a:cxnSpLocks noChangeShapeType="1"/>
            <a:stCxn id="27660" idx="1"/>
            <a:endCxn id="27654" idx="3"/>
          </p:cNvCxnSpPr>
          <p:nvPr/>
        </p:nvCxnSpPr>
        <p:spPr bwMode="auto">
          <a:xfrm flipH="1">
            <a:off x="2931406" y="2386430"/>
            <a:ext cx="604510" cy="36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72" name="Straight Connector 46"/>
          <p:cNvCxnSpPr>
            <a:cxnSpLocks noChangeShapeType="1"/>
            <a:stCxn id="27661" idx="1"/>
            <a:endCxn id="27654" idx="3"/>
          </p:cNvCxnSpPr>
          <p:nvPr/>
        </p:nvCxnSpPr>
        <p:spPr bwMode="auto">
          <a:xfrm flipH="1" flipV="1">
            <a:off x="2931406" y="2755880"/>
            <a:ext cx="604511" cy="19037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75" name="TextBox 49"/>
          <p:cNvSpPr txBox="1">
            <a:spLocks noChangeArrowheads="1"/>
          </p:cNvSpPr>
          <p:nvPr/>
        </p:nvSpPr>
        <p:spPr bwMode="auto">
          <a:xfrm>
            <a:off x="5715997" y="2386430"/>
            <a:ext cx="2459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993366"/>
                </a:solidFill>
              </a:rPr>
              <a:t>system locations</a:t>
            </a:r>
          </a:p>
        </p:txBody>
      </p:sp>
      <p:sp>
        <p:nvSpPr>
          <p:cNvPr id="27676" name="TextBox 50"/>
          <p:cNvSpPr txBox="1">
            <a:spLocks noChangeArrowheads="1"/>
          </p:cNvSpPr>
          <p:nvPr/>
        </p:nvSpPr>
        <p:spPr bwMode="auto">
          <a:xfrm>
            <a:off x="5715997" y="3899091"/>
            <a:ext cx="2117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993366"/>
                </a:solidFill>
              </a:rPr>
              <a:t>local locations</a:t>
            </a:r>
          </a:p>
        </p:txBody>
      </p:sp>
      <p:cxnSp>
        <p:nvCxnSpPr>
          <p:cNvPr id="60" name="Straight Connector 30">
            <a:extLst>
              <a:ext uri="{FF2B5EF4-FFF2-40B4-BE49-F238E27FC236}">
                <a16:creationId xmlns:a16="http://schemas.microsoft.com/office/drawing/2014/main" id="{D36661A3-4A41-124D-9725-BF972DA899E8}"/>
              </a:ext>
            </a:extLst>
          </p:cNvPr>
          <p:cNvCxnSpPr>
            <a:cxnSpLocks noChangeShapeType="1"/>
            <a:stCxn id="27657" idx="1"/>
            <a:endCxn id="27652" idx="3"/>
          </p:cNvCxnSpPr>
          <p:nvPr/>
        </p:nvCxnSpPr>
        <p:spPr bwMode="auto">
          <a:xfrm flipH="1" flipV="1">
            <a:off x="1167606" y="2849563"/>
            <a:ext cx="545739" cy="125021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42">
            <a:extLst>
              <a:ext uri="{FF2B5EF4-FFF2-40B4-BE49-F238E27FC236}">
                <a16:creationId xmlns:a16="http://schemas.microsoft.com/office/drawing/2014/main" id="{9111AAF4-B7EF-BD43-9981-4C26F2913D53}"/>
              </a:ext>
            </a:extLst>
          </p:cNvPr>
          <p:cNvCxnSpPr>
            <a:cxnSpLocks noChangeShapeType="1"/>
            <a:stCxn id="27658" idx="1"/>
            <a:endCxn id="27657" idx="3"/>
          </p:cNvCxnSpPr>
          <p:nvPr/>
        </p:nvCxnSpPr>
        <p:spPr bwMode="auto">
          <a:xfrm flipH="1">
            <a:off x="2931407" y="3877737"/>
            <a:ext cx="582568" cy="222041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2" name="Right Brace 71">
            <a:extLst>
              <a:ext uri="{FF2B5EF4-FFF2-40B4-BE49-F238E27FC236}">
                <a16:creationId xmlns:a16="http://schemas.microsoft.com/office/drawing/2014/main" id="{D66AB915-1469-8B49-833B-C20590C72B25}"/>
              </a:ext>
            </a:extLst>
          </p:cNvPr>
          <p:cNvSpPr/>
          <p:nvPr/>
        </p:nvSpPr>
        <p:spPr bwMode="auto">
          <a:xfrm>
            <a:off x="5063952" y="1825720"/>
            <a:ext cx="487018" cy="1655809"/>
          </a:xfrm>
          <a:prstGeom prst="rightBrace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Brace 100">
            <a:extLst>
              <a:ext uri="{FF2B5EF4-FFF2-40B4-BE49-F238E27FC236}">
                <a16:creationId xmlns:a16="http://schemas.microsoft.com/office/drawing/2014/main" id="{2068A8C9-DD67-884F-9128-BE666527AE2B}"/>
              </a:ext>
            </a:extLst>
          </p:cNvPr>
          <p:cNvSpPr/>
          <p:nvPr/>
        </p:nvSpPr>
        <p:spPr bwMode="auto">
          <a:xfrm>
            <a:off x="5063952" y="3623175"/>
            <a:ext cx="487018" cy="1145647"/>
          </a:xfrm>
          <a:prstGeom prst="rightBrace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3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Location, Location, Location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774700" y="1111250"/>
            <a:ext cx="7772400" cy="1145646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Who can add to these locations?  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F67FD6-3069-6348-AC4E-2C3F88FF4F0A}" type="slidenum">
              <a:rPr lang="en-US" sz="1400">
                <a:solidFill>
                  <a:srgbClr val="FF8000"/>
                </a:solidFill>
              </a:rPr>
              <a:pPr/>
              <a:t>16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7652" name="Rounded Rectangle 6"/>
          <p:cNvSpPr>
            <a:spLocks noChangeArrowheads="1"/>
          </p:cNvSpPr>
          <p:nvPr/>
        </p:nvSpPr>
        <p:spPr bwMode="auto">
          <a:xfrm>
            <a:off x="508793" y="2645172"/>
            <a:ext cx="658813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 /</a:t>
            </a:r>
          </a:p>
        </p:txBody>
      </p:sp>
      <p:sp>
        <p:nvSpPr>
          <p:cNvPr id="27653" name="Rounded Rectangle 11"/>
          <p:cNvSpPr>
            <a:spLocks noChangeArrowheads="1"/>
          </p:cNvSpPr>
          <p:nvPr/>
        </p:nvSpPr>
        <p:spPr bwMode="auto">
          <a:xfrm>
            <a:off x="1742284" y="1908874"/>
            <a:ext cx="1189121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bin/</a:t>
            </a:r>
          </a:p>
        </p:txBody>
      </p:sp>
      <p:sp>
        <p:nvSpPr>
          <p:cNvPr id="27654" name="Rounded Rectangle 12"/>
          <p:cNvSpPr>
            <a:spLocks noChangeArrowheads="1"/>
          </p:cNvSpPr>
          <p:nvPr/>
        </p:nvSpPr>
        <p:spPr bwMode="auto">
          <a:xfrm>
            <a:off x="1740003" y="2552151"/>
            <a:ext cx="1191403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 err="1"/>
              <a:t>usr</a:t>
            </a:r>
            <a:r>
              <a:rPr lang="en-US" dirty="0"/>
              <a:t>/</a:t>
            </a:r>
          </a:p>
        </p:txBody>
      </p:sp>
      <p:sp>
        <p:nvSpPr>
          <p:cNvPr id="27655" name="Rounded Rectangle 13"/>
          <p:cNvSpPr>
            <a:spLocks noChangeArrowheads="1"/>
          </p:cNvSpPr>
          <p:nvPr/>
        </p:nvSpPr>
        <p:spPr bwMode="auto">
          <a:xfrm>
            <a:off x="1713345" y="3182291"/>
            <a:ext cx="1218062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lib/</a:t>
            </a:r>
          </a:p>
        </p:txBody>
      </p:sp>
      <p:sp>
        <p:nvSpPr>
          <p:cNvPr id="27657" name="Rounded Rectangle 15"/>
          <p:cNvSpPr>
            <a:spLocks noChangeArrowheads="1"/>
          </p:cNvSpPr>
          <p:nvPr/>
        </p:nvSpPr>
        <p:spPr bwMode="auto">
          <a:xfrm>
            <a:off x="1713345" y="3895387"/>
            <a:ext cx="1218062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home/</a:t>
            </a:r>
          </a:p>
        </p:txBody>
      </p:sp>
      <p:sp>
        <p:nvSpPr>
          <p:cNvPr id="27658" name="Rounded Rectangle 19"/>
          <p:cNvSpPr>
            <a:spLocks noChangeArrowheads="1"/>
          </p:cNvSpPr>
          <p:nvPr/>
        </p:nvSpPr>
        <p:spPr bwMode="auto">
          <a:xfrm>
            <a:off x="3513975" y="3673346"/>
            <a:ext cx="1027113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 err="1"/>
              <a:t>ada</a:t>
            </a:r>
            <a:r>
              <a:rPr lang="en-US" dirty="0"/>
              <a:t>/	</a:t>
            </a:r>
          </a:p>
        </p:txBody>
      </p:sp>
      <p:sp>
        <p:nvSpPr>
          <p:cNvPr id="27659" name="Rounded Rectangle 20"/>
          <p:cNvSpPr>
            <a:spLocks noChangeArrowheads="1"/>
          </p:cNvSpPr>
          <p:nvPr/>
        </p:nvSpPr>
        <p:spPr bwMode="auto">
          <a:xfrm>
            <a:off x="3531155" y="4219296"/>
            <a:ext cx="1009934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al/</a:t>
            </a:r>
          </a:p>
        </p:txBody>
      </p:sp>
      <p:sp>
        <p:nvSpPr>
          <p:cNvPr id="27660" name="Rounded Rectangle 21"/>
          <p:cNvSpPr>
            <a:spLocks noChangeArrowheads="1"/>
          </p:cNvSpPr>
          <p:nvPr/>
        </p:nvSpPr>
        <p:spPr bwMode="auto">
          <a:xfrm>
            <a:off x="3535916" y="2182701"/>
            <a:ext cx="981075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bin/</a:t>
            </a:r>
          </a:p>
        </p:txBody>
      </p:sp>
      <p:sp>
        <p:nvSpPr>
          <p:cNvPr id="27661" name="Rounded Rectangle 22"/>
          <p:cNvSpPr>
            <a:spLocks noChangeArrowheads="1"/>
          </p:cNvSpPr>
          <p:nvPr/>
        </p:nvSpPr>
        <p:spPr bwMode="auto">
          <a:xfrm>
            <a:off x="3535917" y="2742521"/>
            <a:ext cx="981075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/>
              <a:t>local</a:t>
            </a:r>
          </a:p>
        </p:txBody>
      </p:sp>
      <p:cxnSp>
        <p:nvCxnSpPr>
          <p:cNvPr id="27663" name="Straight Connector 26"/>
          <p:cNvCxnSpPr>
            <a:cxnSpLocks noChangeShapeType="1"/>
          </p:cNvCxnSpPr>
          <p:nvPr/>
        </p:nvCxnSpPr>
        <p:spPr bwMode="auto">
          <a:xfrm>
            <a:off x="1881189" y="2200673"/>
            <a:ext cx="91440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4" name="Straight Connector 28"/>
          <p:cNvCxnSpPr>
            <a:cxnSpLocks noChangeShapeType="1"/>
            <a:stCxn id="27653" idx="1"/>
            <a:endCxn id="27652" idx="3"/>
          </p:cNvCxnSpPr>
          <p:nvPr/>
        </p:nvCxnSpPr>
        <p:spPr bwMode="auto">
          <a:xfrm flipH="1">
            <a:off x="1167606" y="2112603"/>
            <a:ext cx="574678" cy="73696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5" name="Straight Connector 30"/>
          <p:cNvCxnSpPr>
            <a:cxnSpLocks noChangeShapeType="1"/>
            <a:stCxn id="27654" idx="1"/>
            <a:endCxn id="27652" idx="3"/>
          </p:cNvCxnSpPr>
          <p:nvPr/>
        </p:nvCxnSpPr>
        <p:spPr bwMode="auto">
          <a:xfrm flipH="1">
            <a:off x="1167606" y="2755880"/>
            <a:ext cx="572397" cy="9368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6" name="Straight Connector 33"/>
          <p:cNvCxnSpPr>
            <a:cxnSpLocks noChangeShapeType="1"/>
            <a:stCxn id="27655" idx="1"/>
            <a:endCxn id="27652" idx="3"/>
          </p:cNvCxnSpPr>
          <p:nvPr/>
        </p:nvCxnSpPr>
        <p:spPr bwMode="auto">
          <a:xfrm flipH="1" flipV="1">
            <a:off x="1167606" y="2849563"/>
            <a:ext cx="545739" cy="53645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70" name="Straight Connector 42"/>
          <p:cNvCxnSpPr>
            <a:cxnSpLocks noChangeShapeType="1"/>
            <a:stCxn id="27659" idx="1"/>
            <a:endCxn id="27657" idx="3"/>
          </p:cNvCxnSpPr>
          <p:nvPr/>
        </p:nvCxnSpPr>
        <p:spPr bwMode="auto">
          <a:xfrm flipH="1" flipV="1">
            <a:off x="2931407" y="4099778"/>
            <a:ext cx="599748" cy="32390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71" name="Straight Connector 44"/>
          <p:cNvCxnSpPr>
            <a:cxnSpLocks noChangeShapeType="1"/>
            <a:stCxn id="27660" idx="1"/>
            <a:endCxn id="27654" idx="3"/>
          </p:cNvCxnSpPr>
          <p:nvPr/>
        </p:nvCxnSpPr>
        <p:spPr bwMode="auto">
          <a:xfrm flipH="1">
            <a:off x="2931406" y="2386430"/>
            <a:ext cx="604510" cy="36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72" name="Straight Connector 46"/>
          <p:cNvCxnSpPr>
            <a:cxnSpLocks noChangeShapeType="1"/>
            <a:stCxn id="27661" idx="1"/>
            <a:endCxn id="27654" idx="3"/>
          </p:cNvCxnSpPr>
          <p:nvPr/>
        </p:nvCxnSpPr>
        <p:spPr bwMode="auto">
          <a:xfrm flipH="1" flipV="1">
            <a:off x="2931406" y="2755880"/>
            <a:ext cx="604511" cy="19037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75" name="TextBox 49"/>
          <p:cNvSpPr txBox="1">
            <a:spLocks noChangeArrowheads="1"/>
          </p:cNvSpPr>
          <p:nvPr/>
        </p:nvSpPr>
        <p:spPr bwMode="auto">
          <a:xfrm>
            <a:off x="5715997" y="2386430"/>
            <a:ext cx="1965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993366"/>
                </a:solidFill>
              </a:rPr>
              <a:t>administrator</a:t>
            </a:r>
          </a:p>
        </p:txBody>
      </p:sp>
      <p:sp>
        <p:nvSpPr>
          <p:cNvPr id="27676" name="TextBox 50"/>
          <p:cNvSpPr txBox="1">
            <a:spLocks noChangeArrowheads="1"/>
          </p:cNvSpPr>
          <p:nvPr/>
        </p:nvSpPr>
        <p:spPr bwMode="auto">
          <a:xfrm>
            <a:off x="5715997" y="3899091"/>
            <a:ext cx="1880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993366"/>
                </a:solidFill>
              </a:rPr>
              <a:t>folder owner</a:t>
            </a:r>
          </a:p>
        </p:txBody>
      </p:sp>
      <p:cxnSp>
        <p:nvCxnSpPr>
          <p:cNvPr id="60" name="Straight Connector 30">
            <a:extLst>
              <a:ext uri="{FF2B5EF4-FFF2-40B4-BE49-F238E27FC236}">
                <a16:creationId xmlns:a16="http://schemas.microsoft.com/office/drawing/2014/main" id="{D36661A3-4A41-124D-9725-BF972DA899E8}"/>
              </a:ext>
            </a:extLst>
          </p:cNvPr>
          <p:cNvCxnSpPr>
            <a:cxnSpLocks noChangeShapeType="1"/>
            <a:stCxn id="27657" idx="1"/>
            <a:endCxn id="27652" idx="3"/>
          </p:cNvCxnSpPr>
          <p:nvPr/>
        </p:nvCxnSpPr>
        <p:spPr bwMode="auto">
          <a:xfrm flipH="1" flipV="1">
            <a:off x="1167606" y="2849563"/>
            <a:ext cx="545739" cy="125021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42">
            <a:extLst>
              <a:ext uri="{FF2B5EF4-FFF2-40B4-BE49-F238E27FC236}">
                <a16:creationId xmlns:a16="http://schemas.microsoft.com/office/drawing/2014/main" id="{9111AAF4-B7EF-BD43-9981-4C26F2913D53}"/>
              </a:ext>
            </a:extLst>
          </p:cNvPr>
          <p:cNvCxnSpPr>
            <a:cxnSpLocks noChangeShapeType="1"/>
            <a:stCxn id="27658" idx="1"/>
            <a:endCxn id="27657" idx="3"/>
          </p:cNvCxnSpPr>
          <p:nvPr/>
        </p:nvCxnSpPr>
        <p:spPr bwMode="auto">
          <a:xfrm flipH="1">
            <a:off x="2931407" y="3877737"/>
            <a:ext cx="582568" cy="222041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2" name="Right Brace 71">
            <a:extLst>
              <a:ext uri="{FF2B5EF4-FFF2-40B4-BE49-F238E27FC236}">
                <a16:creationId xmlns:a16="http://schemas.microsoft.com/office/drawing/2014/main" id="{D66AB915-1469-8B49-833B-C20590C72B25}"/>
              </a:ext>
            </a:extLst>
          </p:cNvPr>
          <p:cNvSpPr/>
          <p:nvPr/>
        </p:nvSpPr>
        <p:spPr bwMode="auto">
          <a:xfrm>
            <a:off x="5063952" y="1825720"/>
            <a:ext cx="487018" cy="1655809"/>
          </a:xfrm>
          <a:prstGeom prst="rightBrace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1590A1CF-6C95-6B49-9772-2857E375B8B8}"/>
              </a:ext>
            </a:extLst>
          </p:cNvPr>
          <p:cNvSpPr/>
          <p:nvPr/>
        </p:nvSpPr>
        <p:spPr bwMode="auto">
          <a:xfrm>
            <a:off x="5063952" y="3623175"/>
            <a:ext cx="487018" cy="1145647"/>
          </a:xfrm>
          <a:prstGeom prst="rightBrace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7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Location, Location, Location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F67FD6-3069-6348-AC4E-2C3F88FF4F0A}" type="slidenum">
              <a:rPr lang="en-US" sz="1400">
                <a:solidFill>
                  <a:srgbClr val="FF8000"/>
                </a:solidFill>
              </a:rPr>
              <a:pPr/>
              <a:t>17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7652" name="Rounded Rectangle 6"/>
          <p:cNvSpPr>
            <a:spLocks noChangeArrowheads="1"/>
          </p:cNvSpPr>
          <p:nvPr/>
        </p:nvSpPr>
        <p:spPr bwMode="auto">
          <a:xfrm>
            <a:off x="508793" y="2645172"/>
            <a:ext cx="658813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 /</a:t>
            </a:r>
          </a:p>
        </p:txBody>
      </p:sp>
      <p:sp>
        <p:nvSpPr>
          <p:cNvPr id="27653" name="Rounded Rectangle 11"/>
          <p:cNvSpPr>
            <a:spLocks noChangeArrowheads="1"/>
          </p:cNvSpPr>
          <p:nvPr/>
        </p:nvSpPr>
        <p:spPr bwMode="auto">
          <a:xfrm>
            <a:off x="1742284" y="1908874"/>
            <a:ext cx="1189121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bin/</a:t>
            </a:r>
          </a:p>
        </p:txBody>
      </p:sp>
      <p:sp>
        <p:nvSpPr>
          <p:cNvPr id="27654" name="Rounded Rectangle 12"/>
          <p:cNvSpPr>
            <a:spLocks noChangeArrowheads="1"/>
          </p:cNvSpPr>
          <p:nvPr/>
        </p:nvSpPr>
        <p:spPr bwMode="auto">
          <a:xfrm>
            <a:off x="1740003" y="2552151"/>
            <a:ext cx="1191403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 err="1"/>
              <a:t>usr</a:t>
            </a:r>
            <a:r>
              <a:rPr lang="en-US" dirty="0"/>
              <a:t>/</a:t>
            </a:r>
          </a:p>
        </p:txBody>
      </p:sp>
      <p:sp>
        <p:nvSpPr>
          <p:cNvPr id="27655" name="Rounded Rectangle 13"/>
          <p:cNvSpPr>
            <a:spLocks noChangeArrowheads="1"/>
          </p:cNvSpPr>
          <p:nvPr/>
        </p:nvSpPr>
        <p:spPr bwMode="auto">
          <a:xfrm>
            <a:off x="1713345" y="3182291"/>
            <a:ext cx="1218062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lib/</a:t>
            </a:r>
          </a:p>
        </p:txBody>
      </p:sp>
      <p:sp>
        <p:nvSpPr>
          <p:cNvPr id="27657" name="Rounded Rectangle 15"/>
          <p:cNvSpPr>
            <a:spLocks noChangeArrowheads="1"/>
          </p:cNvSpPr>
          <p:nvPr/>
        </p:nvSpPr>
        <p:spPr bwMode="auto">
          <a:xfrm>
            <a:off x="1713345" y="3895387"/>
            <a:ext cx="1218062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home/</a:t>
            </a:r>
          </a:p>
        </p:txBody>
      </p:sp>
      <p:sp>
        <p:nvSpPr>
          <p:cNvPr id="27658" name="Rounded Rectangle 19"/>
          <p:cNvSpPr>
            <a:spLocks noChangeArrowheads="1"/>
          </p:cNvSpPr>
          <p:nvPr/>
        </p:nvSpPr>
        <p:spPr bwMode="auto">
          <a:xfrm>
            <a:off x="3513975" y="3673346"/>
            <a:ext cx="1027113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 err="1"/>
              <a:t>ada</a:t>
            </a:r>
            <a:r>
              <a:rPr lang="en-US" dirty="0"/>
              <a:t>/	</a:t>
            </a:r>
          </a:p>
        </p:txBody>
      </p:sp>
      <p:sp>
        <p:nvSpPr>
          <p:cNvPr id="27659" name="Rounded Rectangle 20"/>
          <p:cNvSpPr>
            <a:spLocks noChangeArrowheads="1"/>
          </p:cNvSpPr>
          <p:nvPr/>
        </p:nvSpPr>
        <p:spPr bwMode="auto">
          <a:xfrm>
            <a:off x="3531155" y="4219296"/>
            <a:ext cx="1009934" cy="40878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al/</a:t>
            </a:r>
          </a:p>
        </p:txBody>
      </p:sp>
      <p:sp>
        <p:nvSpPr>
          <p:cNvPr id="27660" name="Rounded Rectangle 21"/>
          <p:cNvSpPr>
            <a:spLocks noChangeArrowheads="1"/>
          </p:cNvSpPr>
          <p:nvPr/>
        </p:nvSpPr>
        <p:spPr bwMode="auto">
          <a:xfrm>
            <a:off x="3535916" y="2182701"/>
            <a:ext cx="981075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dirty="0"/>
              <a:t>bin/</a:t>
            </a:r>
          </a:p>
        </p:txBody>
      </p:sp>
      <p:sp>
        <p:nvSpPr>
          <p:cNvPr id="27661" name="Rounded Rectangle 22"/>
          <p:cNvSpPr>
            <a:spLocks noChangeArrowheads="1"/>
          </p:cNvSpPr>
          <p:nvPr/>
        </p:nvSpPr>
        <p:spPr bwMode="auto">
          <a:xfrm>
            <a:off x="3535917" y="2742521"/>
            <a:ext cx="981075" cy="40745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/>
              <a:t>local</a:t>
            </a:r>
          </a:p>
        </p:txBody>
      </p:sp>
      <p:cxnSp>
        <p:nvCxnSpPr>
          <p:cNvPr id="27663" name="Straight Connector 26"/>
          <p:cNvCxnSpPr>
            <a:cxnSpLocks noChangeShapeType="1"/>
          </p:cNvCxnSpPr>
          <p:nvPr/>
        </p:nvCxnSpPr>
        <p:spPr bwMode="auto">
          <a:xfrm>
            <a:off x="1881189" y="2200673"/>
            <a:ext cx="91440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4" name="Straight Connector 28"/>
          <p:cNvCxnSpPr>
            <a:cxnSpLocks noChangeShapeType="1"/>
            <a:stCxn id="27653" idx="1"/>
            <a:endCxn id="27652" idx="3"/>
          </p:cNvCxnSpPr>
          <p:nvPr/>
        </p:nvCxnSpPr>
        <p:spPr bwMode="auto">
          <a:xfrm flipH="1">
            <a:off x="1167606" y="2112603"/>
            <a:ext cx="574678" cy="73696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5" name="Straight Connector 30"/>
          <p:cNvCxnSpPr>
            <a:cxnSpLocks noChangeShapeType="1"/>
            <a:stCxn id="27654" idx="1"/>
            <a:endCxn id="27652" idx="3"/>
          </p:cNvCxnSpPr>
          <p:nvPr/>
        </p:nvCxnSpPr>
        <p:spPr bwMode="auto">
          <a:xfrm flipH="1">
            <a:off x="1167606" y="2755880"/>
            <a:ext cx="572397" cy="9368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6" name="Straight Connector 33"/>
          <p:cNvCxnSpPr>
            <a:cxnSpLocks noChangeShapeType="1"/>
            <a:stCxn id="27655" idx="1"/>
            <a:endCxn id="27652" idx="3"/>
          </p:cNvCxnSpPr>
          <p:nvPr/>
        </p:nvCxnSpPr>
        <p:spPr bwMode="auto">
          <a:xfrm flipH="1" flipV="1">
            <a:off x="1167606" y="2849563"/>
            <a:ext cx="545739" cy="53645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70" name="Straight Connector 42"/>
          <p:cNvCxnSpPr>
            <a:cxnSpLocks noChangeShapeType="1"/>
            <a:stCxn id="27659" idx="1"/>
            <a:endCxn id="27657" idx="3"/>
          </p:cNvCxnSpPr>
          <p:nvPr/>
        </p:nvCxnSpPr>
        <p:spPr bwMode="auto">
          <a:xfrm flipH="1" flipV="1">
            <a:off x="2931407" y="4099778"/>
            <a:ext cx="599748" cy="32390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71" name="Straight Connector 44"/>
          <p:cNvCxnSpPr>
            <a:cxnSpLocks noChangeShapeType="1"/>
            <a:stCxn id="27660" idx="1"/>
            <a:endCxn id="27654" idx="3"/>
          </p:cNvCxnSpPr>
          <p:nvPr/>
        </p:nvCxnSpPr>
        <p:spPr bwMode="auto">
          <a:xfrm flipH="1">
            <a:off x="2931406" y="2386430"/>
            <a:ext cx="604510" cy="36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72" name="Straight Connector 46"/>
          <p:cNvCxnSpPr>
            <a:cxnSpLocks noChangeShapeType="1"/>
            <a:stCxn id="27661" idx="1"/>
            <a:endCxn id="27654" idx="3"/>
          </p:cNvCxnSpPr>
          <p:nvPr/>
        </p:nvCxnSpPr>
        <p:spPr bwMode="auto">
          <a:xfrm flipH="1" flipV="1">
            <a:off x="2931406" y="2755880"/>
            <a:ext cx="604511" cy="19037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75" name="TextBox 49"/>
          <p:cNvSpPr txBox="1">
            <a:spLocks noChangeArrowheads="1"/>
          </p:cNvSpPr>
          <p:nvPr/>
        </p:nvSpPr>
        <p:spPr bwMode="auto">
          <a:xfrm>
            <a:off x="5715997" y="2386430"/>
            <a:ext cx="1965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993366"/>
                </a:solidFill>
              </a:rPr>
              <a:t>administrator</a:t>
            </a:r>
          </a:p>
        </p:txBody>
      </p:sp>
      <p:sp>
        <p:nvSpPr>
          <p:cNvPr id="27676" name="TextBox 50"/>
          <p:cNvSpPr txBox="1">
            <a:spLocks noChangeArrowheads="1"/>
          </p:cNvSpPr>
          <p:nvPr/>
        </p:nvSpPr>
        <p:spPr bwMode="auto">
          <a:xfrm>
            <a:off x="5715997" y="3899091"/>
            <a:ext cx="1880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993366"/>
                </a:solidFill>
              </a:rPr>
              <a:t>folder owner</a:t>
            </a:r>
          </a:p>
        </p:txBody>
      </p:sp>
      <p:cxnSp>
        <p:nvCxnSpPr>
          <p:cNvPr id="60" name="Straight Connector 30">
            <a:extLst>
              <a:ext uri="{FF2B5EF4-FFF2-40B4-BE49-F238E27FC236}">
                <a16:creationId xmlns:a16="http://schemas.microsoft.com/office/drawing/2014/main" id="{D36661A3-4A41-124D-9725-BF972DA899E8}"/>
              </a:ext>
            </a:extLst>
          </p:cNvPr>
          <p:cNvCxnSpPr>
            <a:cxnSpLocks noChangeShapeType="1"/>
            <a:stCxn id="27657" idx="1"/>
            <a:endCxn id="27652" idx="3"/>
          </p:cNvCxnSpPr>
          <p:nvPr/>
        </p:nvCxnSpPr>
        <p:spPr bwMode="auto">
          <a:xfrm flipH="1" flipV="1">
            <a:off x="1167606" y="2849563"/>
            <a:ext cx="545739" cy="125021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" name="Straight Connector 42">
            <a:extLst>
              <a:ext uri="{FF2B5EF4-FFF2-40B4-BE49-F238E27FC236}">
                <a16:creationId xmlns:a16="http://schemas.microsoft.com/office/drawing/2014/main" id="{9111AAF4-B7EF-BD43-9981-4C26F2913D53}"/>
              </a:ext>
            </a:extLst>
          </p:cNvPr>
          <p:cNvCxnSpPr>
            <a:cxnSpLocks noChangeShapeType="1"/>
            <a:stCxn id="27658" idx="1"/>
            <a:endCxn id="27657" idx="3"/>
          </p:cNvCxnSpPr>
          <p:nvPr/>
        </p:nvCxnSpPr>
        <p:spPr bwMode="auto">
          <a:xfrm flipH="1">
            <a:off x="2931407" y="3877737"/>
            <a:ext cx="582568" cy="222041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2" name="Right Brace 71">
            <a:extLst>
              <a:ext uri="{FF2B5EF4-FFF2-40B4-BE49-F238E27FC236}">
                <a16:creationId xmlns:a16="http://schemas.microsoft.com/office/drawing/2014/main" id="{D66AB915-1469-8B49-833B-C20590C72B25}"/>
              </a:ext>
            </a:extLst>
          </p:cNvPr>
          <p:cNvSpPr/>
          <p:nvPr/>
        </p:nvSpPr>
        <p:spPr bwMode="auto">
          <a:xfrm>
            <a:off x="5063952" y="1825720"/>
            <a:ext cx="487018" cy="1655809"/>
          </a:xfrm>
          <a:prstGeom prst="rightBrace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1590A1CF-6C95-6B49-9772-2857E375B8B8}"/>
              </a:ext>
            </a:extLst>
          </p:cNvPr>
          <p:cNvSpPr/>
          <p:nvPr/>
        </p:nvSpPr>
        <p:spPr bwMode="auto">
          <a:xfrm>
            <a:off x="5063952" y="3623175"/>
            <a:ext cx="487018" cy="1145647"/>
          </a:xfrm>
          <a:prstGeom prst="rightBrace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774700" y="1111250"/>
            <a:ext cx="7772400" cy="2188016"/>
          </a:xfrm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charset="0"/>
              </a:rPr>
              <a:t>On the </a:t>
            </a:r>
            <a:r>
              <a:rPr lang="en-US" dirty="0" err="1">
                <a:latin typeface="Arial" charset="0"/>
              </a:rPr>
              <a:t>OSPool</a:t>
            </a:r>
            <a:r>
              <a:rPr lang="en-US" dirty="0">
                <a:latin typeface="Arial" charset="0"/>
              </a:rPr>
              <a:t>, we need to assume that we are *not* administrators and our software needs to be installable and runnable from local folders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6129FC-7EE0-B89F-B4FA-547A9CB26AE2}"/>
              </a:ext>
            </a:extLst>
          </p:cNvPr>
          <p:cNvSpPr/>
          <p:nvPr/>
        </p:nvSpPr>
        <p:spPr bwMode="auto">
          <a:xfrm>
            <a:off x="1517715" y="3481529"/>
            <a:ext cx="6259398" cy="139212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7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D23E-68AE-6242-AD34-864A4508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Portability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502E8-F042-3A4C-8690-4DFE85313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111250"/>
            <a:ext cx="7772400" cy="3905250"/>
          </a:xfrm>
        </p:spPr>
        <p:txBody>
          <a:bodyPr/>
          <a:lstStyle/>
          <a:p>
            <a:r>
              <a:rPr lang="en-US" dirty="0"/>
              <a:t>Run “anywhere” by: </a:t>
            </a:r>
          </a:p>
          <a:p>
            <a:pPr lvl="1"/>
            <a:r>
              <a:rPr lang="en-US" dirty="0"/>
              <a:t>bringing along the (Linux-compatible) software files you need…</a:t>
            </a:r>
          </a:p>
          <a:p>
            <a:pPr lvl="1"/>
            <a:r>
              <a:rPr lang="en-US" dirty="0"/>
              <a:t>to a location you can access/control…</a:t>
            </a:r>
          </a:p>
          <a:p>
            <a:pPr lvl="1"/>
            <a:r>
              <a:rPr lang="en-US" dirty="0"/>
              <a:t>telling the command line where that location is…</a:t>
            </a:r>
          </a:p>
          <a:p>
            <a:pPr lvl="1"/>
            <a:r>
              <a:rPr lang="en-US" dirty="0"/>
              <a:t>and using it to run your code.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8EA97-1C30-AB41-9DAC-EE5A0B603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97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9851-CB4C-8744-B49B-52AE3579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58A84-1645-0B49-824B-40D7C0145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 </a:t>
            </a:r>
            <a:r>
              <a:rPr lang="en-US" dirty="0">
                <a:sym typeface="Wingdings" pitchFamily="2" charset="2"/>
              </a:rPr>
              <a:t> Command line</a:t>
            </a:r>
          </a:p>
          <a:p>
            <a:r>
              <a:rPr lang="en-US" dirty="0">
                <a:sym typeface="Wingdings" pitchFamily="2" charset="2"/>
              </a:rPr>
              <a:t>Full installation  Bring along files</a:t>
            </a:r>
          </a:p>
          <a:p>
            <a:r>
              <a:rPr lang="en-US" dirty="0">
                <a:sym typeface="Wingdings" pitchFamily="2" charset="2"/>
              </a:rPr>
              <a:t>Using installation location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200" dirty="0"/>
              <a:t>Demo files: https://</a:t>
            </a:r>
            <a:r>
              <a:rPr lang="en-US" sz="1200" dirty="0" err="1"/>
              <a:t>github.com</a:t>
            </a:r>
            <a:r>
              <a:rPr lang="en-US" sz="1200" dirty="0"/>
              <a:t>/</a:t>
            </a:r>
            <a:r>
              <a:rPr lang="en-US" sz="1200" dirty="0" err="1"/>
              <a:t>ChristinaLK</a:t>
            </a:r>
            <a:r>
              <a:rPr lang="en-US" sz="1200" dirty="0"/>
              <a:t>/</a:t>
            </a:r>
            <a:r>
              <a:rPr lang="en-US" sz="1200" dirty="0" err="1"/>
              <a:t>osg</a:t>
            </a:r>
            <a:r>
              <a:rPr lang="en-US" sz="1200" dirty="0"/>
              <a:t>-school-</a:t>
            </a:r>
            <a:r>
              <a:rPr lang="en-US" sz="1200" dirty="0" err="1"/>
              <a:t>sw</a:t>
            </a:r>
            <a:r>
              <a:rPr lang="en-US" sz="1200" dirty="0"/>
              <a:t>-demo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E2D4F-35FB-7543-BCE0-DCBA27BB8F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08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Goals For This Session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723014" y="1361503"/>
            <a:ext cx="7697972" cy="4115594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Describe what it means to make software “portable”</a:t>
            </a:r>
          </a:p>
          <a:p>
            <a:r>
              <a:rPr lang="en-US" sz="2400" dirty="0">
                <a:latin typeface="Arial" charset="0"/>
              </a:rPr>
              <a:t>Understand the basics of...</a:t>
            </a:r>
          </a:p>
          <a:p>
            <a:pPr lvl="1"/>
            <a:r>
              <a:rPr lang="en-US" sz="2000" dirty="0">
                <a:latin typeface="Arial" charset="0"/>
              </a:rPr>
              <a:t>how software works</a:t>
            </a:r>
          </a:p>
          <a:p>
            <a:pPr lvl="1"/>
            <a:r>
              <a:rPr lang="en-US" sz="2000" dirty="0">
                <a:latin typeface="Arial" charset="0"/>
              </a:rPr>
              <a:t>where software is installed</a:t>
            </a:r>
          </a:p>
          <a:p>
            <a:pPr lvl="1"/>
            <a:r>
              <a:rPr lang="en-US" sz="2000" dirty="0">
                <a:latin typeface="Arial" charset="0"/>
              </a:rPr>
              <a:t>how software is accessed and run</a:t>
            </a:r>
          </a:p>
          <a:p>
            <a:r>
              <a:rPr lang="en-US" sz="2400" dirty="0">
                <a:latin typeface="Arial" charset="0"/>
              </a:rPr>
              <a:t>...and the implications for Distributed High Throughput Computing (DHTC) and software portability.</a:t>
            </a:r>
          </a:p>
          <a:p>
            <a:r>
              <a:rPr lang="en-US" sz="2400" dirty="0">
                <a:latin typeface="Arial" charset="0"/>
              </a:rPr>
              <a:t>Learn about and use software portability techniques</a:t>
            </a:r>
            <a:endParaRPr lang="en-US" sz="2000" dirty="0">
              <a:latin typeface="Arial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C6EC70-D976-384A-8FAE-276D643F5399}" type="slidenum">
              <a:rPr lang="en-US" sz="1400">
                <a:solidFill>
                  <a:srgbClr val="FF8000"/>
                </a:solidFill>
              </a:rPr>
              <a:pPr/>
              <a:t>2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D23E-68AE-6242-AD34-864A4508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Portability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502E8-F042-3A4C-8690-4DFE85313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111250"/>
            <a:ext cx="7772400" cy="3905250"/>
          </a:xfrm>
        </p:spPr>
        <p:txBody>
          <a:bodyPr/>
          <a:lstStyle/>
          <a:p>
            <a:r>
              <a:rPr lang="en-US" dirty="0"/>
              <a:t>Run “anywhere” by: </a:t>
            </a:r>
          </a:p>
          <a:p>
            <a:pPr lvl="1"/>
            <a:r>
              <a:rPr lang="en-US" dirty="0"/>
              <a:t>bringing along the (Linux-compatible) software files you need…</a:t>
            </a:r>
          </a:p>
          <a:p>
            <a:pPr lvl="1"/>
            <a:r>
              <a:rPr lang="en-US" dirty="0">
                <a:solidFill>
                  <a:schemeClr val="accent3">
                    <a:lumMod val="85000"/>
                  </a:schemeClr>
                </a:solidFill>
              </a:rPr>
              <a:t>to a location you can access/control…</a:t>
            </a:r>
          </a:p>
          <a:p>
            <a:pPr lvl="1"/>
            <a:r>
              <a:rPr lang="en-US" dirty="0">
                <a:solidFill>
                  <a:schemeClr val="accent3">
                    <a:lumMod val="85000"/>
                  </a:schemeClr>
                </a:solidFill>
              </a:rPr>
              <a:t>telling the command line where that location is…</a:t>
            </a:r>
          </a:p>
          <a:p>
            <a:pPr lvl="1"/>
            <a:r>
              <a:rPr lang="en-US" dirty="0">
                <a:solidFill>
                  <a:schemeClr val="accent3">
                    <a:lumMod val="85000"/>
                  </a:schemeClr>
                </a:solidFill>
              </a:rPr>
              <a:t>and using it to run your code.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8EA97-1C30-AB41-9DAC-EE5A0B603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E0B6F-1507-0554-F7F3-457D3EA715A7}"/>
              </a:ext>
            </a:extLst>
          </p:cNvPr>
          <p:cNvSpPr/>
          <p:nvPr/>
        </p:nvSpPr>
        <p:spPr bwMode="auto">
          <a:xfrm>
            <a:off x="1338736" y="2911835"/>
            <a:ext cx="2675510" cy="216816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Using Downloaded or Compiled Software Files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4D61F6-8C30-F3A6-AD3F-7D06118C6BAF}"/>
              </a:ext>
            </a:extLst>
          </p:cNvPr>
          <p:cNvSpPr/>
          <p:nvPr/>
        </p:nvSpPr>
        <p:spPr bwMode="auto">
          <a:xfrm>
            <a:off x="4660900" y="2911835"/>
            <a:ext cx="2675510" cy="216816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Using Software Files in a Container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0FB7F7-B214-203D-490B-9BE45FBF65F7}"/>
              </a:ext>
            </a:extLst>
          </p:cNvPr>
          <p:cNvCxnSpPr>
            <a:endCxn id="5" idx="0"/>
          </p:cNvCxnSpPr>
          <p:nvPr/>
        </p:nvCxnSpPr>
        <p:spPr bwMode="auto">
          <a:xfrm flipH="1">
            <a:off x="2676491" y="2582944"/>
            <a:ext cx="509769" cy="328891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5A2CA5-7492-72E9-415B-73E51E36CD87}"/>
              </a:ext>
            </a:extLst>
          </p:cNvPr>
          <p:cNvCxnSpPr>
            <a:cxnSpLocks/>
            <a:endCxn id="6" idx="0"/>
          </p:cNvCxnSpPr>
          <p:nvPr/>
        </p:nvCxnSpPr>
        <p:spPr bwMode="auto">
          <a:xfrm>
            <a:off x="5352001" y="2582944"/>
            <a:ext cx="646654" cy="328891"/>
          </a:xfrm>
          <a:prstGeom prst="straightConnector1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98757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167F-DB05-2543-BE3A-5547FF70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 Along </a:t>
            </a:r>
            <a:br>
              <a:rPr lang="en-US" dirty="0"/>
            </a:br>
            <a:r>
              <a:rPr lang="en-US" dirty="0"/>
              <a:t>Software Files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D68B2-8312-1B4A-8487-B9035E751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1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7BB20-6A30-C044-8B08-5084C00A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95250"/>
            <a:ext cx="7199658" cy="952500"/>
          </a:xfrm>
        </p:spPr>
        <p:txBody>
          <a:bodyPr/>
          <a:lstStyle/>
          <a:p>
            <a:r>
              <a:rPr lang="en-US" dirty="0"/>
              <a:t>Ways to Prepare Software Files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F9C51-1A33-5048-9F27-A816E8838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121189"/>
            <a:ext cx="7772400" cy="3905250"/>
          </a:xfrm>
        </p:spPr>
        <p:txBody>
          <a:bodyPr/>
          <a:lstStyle/>
          <a:p>
            <a:r>
              <a:rPr lang="en-US" dirty="0"/>
              <a:t>Download pre-compiled software</a:t>
            </a:r>
          </a:p>
          <a:p>
            <a:r>
              <a:rPr lang="en-US" dirty="0"/>
              <a:t>Compile yourself</a:t>
            </a:r>
          </a:p>
          <a:p>
            <a:pPr lvl="1"/>
            <a:r>
              <a:rPr lang="en-US" dirty="0"/>
              <a:t>Single binary file</a:t>
            </a:r>
          </a:p>
          <a:p>
            <a:pPr lvl="1"/>
            <a:r>
              <a:rPr lang="en-US" dirty="0"/>
              <a:t>Installation contained in a single folder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/>
              <a:t>We </a:t>
            </a:r>
            <a:r>
              <a:rPr lang="en-US" b="1" dirty="0"/>
              <a:t>always</a:t>
            </a:r>
            <a:r>
              <a:rPr lang="en-US" dirty="0"/>
              <a:t> need a “compiled” file of some kind.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262DB-B235-8D49-BE76-6532A68A9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What is Compilation?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23B841-9F11-2143-8758-B157EB62EAF7}" type="slidenum">
              <a:rPr lang="en-US" sz="1400">
                <a:solidFill>
                  <a:srgbClr val="FF8000"/>
                </a:solidFill>
              </a:rPr>
              <a:pPr/>
              <a:t>23</a:t>
            </a:fld>
            <a:endParaRPr lang="en-US" sz="1400">
              <a:solidFill>
                <a:srgbClr val="FF8000"/>
              </a:solidFill>
            </a:endParaRPr>
          </a:p>
        </p:txBody>
      </p:sp>
      <p:cxnSp>
        <p:nvCxnSpPr>
          <p:cNvPr id="39943" name="Straight Arrow Connector 10"/>
          <p:cNvCxnSpPr>
            <a:cxnSpLocks noChangeShapeType="1"/>
          </p:cNvCxnSpPr>
          <p:nvPr/>
        </p:nvCxnSpPr>
        <p:spPr bwMode="auto">
          <a:xfrm>
            <a:off x="2906713" y="2256896"/>
            <a:ext cx="3029835" cy="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Straight Arrow Connector 12"/>
          <p:cNvCxnSpPr>
            <a:cxnSpLocks noChangeShapeType="1"/>
          </p:cNvCxnSpPr>
          <p:nvPr/>
        </p:nvCxnSpPr>
        <p:spPr bwMode="auto">
          <a:xfrm flipV="1">
            <a:off x="4206876" y="2282032"/>
            <a:ext cx="138113" cy="1223698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Straight Arrow Connector 14"/>
          <p:cNvCxnSpPr>
            <a:cxnSpLocks noChangeShapeType="1"/>
          </p:cNvCxnSpPr>
          <p:nvPr/>
        </p:nvCxnSpPr>
        <p:spPr bwMode="auto">
          <a:xfrm flipH="1" flipV="1">
            <a:off x="4605340" y="2345533"/>
            <a:ext cx="814803" cy="1260738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6" name="Curved Connector 17"/>
          <p:cNvCxnSpPr>
            <a:cxnSpLocks noChangeShapeType="1"/>
            <a:endCxn id="8" idx="3"/>
          </p:cNvCxnSpPr>
          <p:nvPr/>
        </p:nvCxnSpPr>
        <p:spPr bwMode="auto">
          <a:xfrm flipH="1">
            <a:off x="5083961" y="2268071"/>
            <a:ext cx="2382235" cy="1984547"/>
          </a:xfrm>
          <a:prstGeom prst="curvedConnector3">
            <a:avLst>
              <a:gd name="adj1" fmla="val -9596"/>
            </a:avLst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7" name="TextBox 22"/>
          <p:cNvSpPr txBox="1">
            <a:spLocks noChangeArrowheads="1"/>
          </p:cNvSpPr>
          <p:nvPr/>
        </p:nvSpPr>
        <p:spPr bwMode="auto">
          <a:xfrm>
            <a:off x="903289" y="1185334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Source Code</a:t>
            </a:r>
          </a:p>
        </p:txBody>
      </p:sp>
      <p:sp>
        <p:nvSpPr>
          <p:cNvPr id="39948" name="TextBox 23"/>
          <p:cNvSpPr txBox="1">
            <a:spLocks noChangeArrowheads="1"/>
          </p:cNvSpPr>
          <p:nvPr/>
        </p:nvSpPr>
        <p:spPr bwMode="auto">
          <a:xfrm>
            <a:off x="6235114" y="1225578"/>
            <a:ext cx="1057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Binary</a:t>
            </a:r>
          </a:p>
        </p:txBody>
      </p:sp>
      <p:sp>
        <p:nvSpPr>
          <p:cNvPr id="39949" name="TextBox 24"/>
          <p:cNvSpPr txBox="1">
            <a:spLocks noChangeArrowheads="1"/>
          </p:cNvSpPr>
          <p:nvPr/>
        </p:nvSpPr>
        <p:spPr bwMode="auto">
          <a:xfrm>
            <a:off x="3111501" y="1886479"/>
            <a:ext cx="2825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compiled + linked into</a:t>
            </a:r>
          </a:p>
        </p:txBody>
      </p:sp>
      <p:sp>
        <p:nvSpPr>
          <p:cNvPr id="39950" name="TextBox 25"/>
          <p:cNvSpPr txBox="1">
            <a:spLocks noChangeArrowheads="1"/>
          </p:cNvSpPr>
          <p:nvPr/>
        </p:nvSpPr>
        <p:spPr bwMode="auto">
          <a:xfrm>
            <a:off x="6927349" y="3852507"/>
            <a:ext cx="911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run on</a:t>
            </a:r>
          </a:p>
        </p:txBody>
      </p:sp>
      <p:sp>
        <p:nvSpPr>
          <p:cNvPr id="39951" name="TextBox 26"/>
          <p:cNvSpPr txBox="1">
            <a:spLocks noChangeArrowheads="1"/>
          </p:cNvSpPr>
          <p:nvPr/>
        </p:nvSpPr>
        <p:spPr bwMode="auto">
          <a:xfrm>
            <a:off x="4605340" y="2587360"/>
            <a:ext cx="10825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libraries</a:t>
            </a:r>
          </a:p>
        </p:txBody>
      </p:sp>
      <p:sp>
        <p:nvSpPr>
          <p:cNvPr id="39952" name="TextBox 27"/>
          <p:cNvSpPr txBox="1">
            <a:spLocks noChangeArrowheads="1"/>
          </p:cNvSpPr>
          <p:nvPr/>
        </p:nvSpPr>
        <p:spPr bwMode="auto">
          <a:xfrm>
            <a:off x="3147596" y="2472779"/>
            <a:ext cx="11592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compiler</a:t>
            </a:r>
          </a:p>
          <a:p>
            <a:pPr eaLnBrk="1" hangingPunct="1">
              <a:buFontTx/>
              <a:buNone/>
            </a:pPr>
            <a:r>
              <a:rPr lang="en-US" sz="2000" dirty="0"/>
              <a:t>and OS</a:t>
            </a:r>
          </a:p>
        </p:txBody>
      </p:sp>
      <p:cxnSp>
        <p:nvCxnSpPr>
          <p:cNvPr id="39953" name="Straight Arrow Connector 29"/>
          <p:cNvCxnSpPr>
            <a:cxnSpLocks noChangeShapeType="1"/>
          </p:cNvCxnSpPr>
          <p:nvPr/>
        </p:nvCxnSpPr>
        <p:spPr bwMode="auto">
          <a:xfrm flipH="1">
            <a:off x="5811599" y="2880674"/>
            <a:ext cx="719137" cy="765969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4" name="TextBox 32"/>
          <p:cNvSpPr txBox="1">
            <a:spLocks noChangeArrowheads="1"/>
          </p:cNvSpPr>
          <p:nvPr/>
        </p:nvSpPr>
        <p:spPr bwMode="auto">
          <a:xfrm>
            <a:off x="6235114" y="3079730"/>
            <a:ext cx="7264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uses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A004B-3349-954E-8BB4-E79238D61182}"/>
              </a:ext>
            </a:extLst>
          </p:cNvPr>
          <p:cNvSpPr txBox="1"/>
          <p:nvPr/>
        </p:nvSpPr>
        <p:spPr>
          <a:xfrm>
            <a:off x="0" y="4791670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900" dirty="0"/>
              <a:t>binary code by Kiran </a:t>
            </a:r>
            <a:r>
              <a:rPr lang="en-US" sz="900" dirty="0" err="1"/>
              <a:t>Shastry</a:t>
            </a:r>
            <a:r>
              <a:rPr lang="en-US" sz="900" dirty="0"/>
              <a:t> from the Noun Project</a:t>
            </a:r>
          </a:p>
          <a:p>
            <a:pPr>
              <a:buNone/>
            </a:pPr>
            <a:r>
              <a:rPr lang="en-US" sz="900" dirty="0"/>
              <a:t>Source Code by Mohamed </a:t>
            </a:r>
            <a:r>
              <a:rPr lang="en-US" sz="900" dirty="0" err="1"/>
              <a:t>Mbarki</a:t>
            </a:r>
            <a:r>
              <a:rPr lang="en-US" sz="900" dirty="0"/>
              <a:t> from the Noun Project</a:t>
            </a:r>
          </a:p>
          <a:p>
            <a:pPr>
              <a:buNone/>
            </a:pPr>
            <a:r>
              <a:rPr lang="en-US" sz="900" dirty="0"/>
              <a:t>Computer by </a:t>
            </a:r>
            <a:r>
              <a:rPr lang="en-US" sz="900" dirty="0" err="1"/>
              <a:t>rahmat</a:t>
            </a:r>
            <a:r>
              <a:rPr lang="en-US" sz="900" dirty="0"/>
              <a:t> from the Noun Project</a:t>
            </a:r>
          </a:p>
          <a:p>
            <a:pPr>
              <a:buNone/>
            </a:pPr>
            <a:r>
              <a:rPr lang="en-US" sz="900" dirty="0"/>
              <a:t>books by Viral </a:t>
            </a:r>
            <a:r>
              <a:rPr lang="en-US" sz="900" dirty="0" err="1"/>
              <a:t>faisalovers</a:t>
            </a:r>
            <a:r>
              <a:rPr lang="en-US" sz="900" dirty="0"/>
              <a:t> from the Noun Project</a:t>
            </a:r>
          </a:p>
          <a:p>
            <a:pPr>
              <a:buNone/>
            </a:pPr>
            <a:endParaRPr lang="en-US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D2F2C-1A22-DC4F-8620-EF5994750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68"/>
          <a:stretch/>
        </p:blipFill>
        <p:spPr>
          <a:xfrm>
            <a:off x="1287633" y="1691287"/>
            <a:ext cx="1389595" cy="11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AD611-A18A-5E4E-B801-DA2E5DBE0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03"/>
          <a:stretch/>
        </p:blipFill>
        <p:spPr>
          <a:xfrm>
            <a:off x="3228912" y="3472595"/>
            <a:ext cx="1855049" cy="1560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D2B57-FCEC-4D48-A461-403021E20E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74"/>
          <a:stretch/>
        </p:blipFill>
        <p:spPr>
          <a:xfrm>
            <a:off x="5098700" y="3655199"/>
            <a:ext cx="962728" cy="823378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A1B0D74-C510-BD43-A3FB-08178776262D}"/>
              </a:ext>
            </a:extLst>
          </p:cNvPr>
          <p:cNvSpPr/>
          <p:nvPr/>
        </p:nvSpPr>
        <p:spPr bwMode="auto">
          <a:xfrm rot="12973085">
            <a:off x="4938561" y="3384404"/>
            <a:ext cx="1407613" cy="1388060"/>
          </a:xfrm>
          <a:prstGeom prst="teardrop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9D4ADE-0619-A24F-A17C-99226F692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956"/>
          <a:stretch/>
        </p:blipFill>
        <p:spPr>
          <a:xfrm>
            <a:off x="6061428" y="1607970"/>
            <a:ext cx="1405739" cy="11954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What is Compilation?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23B841-9F11-2143-8758-B157EB62EAF7}" type="slidenum">
              <a:rPr lang="en-US" sz="1400">
                <a:solidFill>
                  <a:srgbClr val="FF8000"/>
                </a:solidFill>
              </a:rPr>
              <a:pPr/>
              <a:t>24</a:t>
            </a:fld>
            <a:endParaRPr lang="en-US" sz="1400">
              <a:solidFill>
                <a:srgbClr val="FF8000"/>
              </a:solidFill>
            </a:endParaRPr>
          </a:p>
        </p:txBody>
      </p:sp>
      <p:cxnSp>
        <p:nvCxnSpPr>
          <p:cNvPr id="39943" name="Straight Arrow Connector 10"/>
          <p:cNvCxnSpPr>
            <a:cxnSpLocks noChangeShapeType="1"/>
          </p:cNvCxnSpPr>
          <p:nvPr/>
        </p:nvCxnSpPr>
        <p:spPr bwMode="auto">
          <a:xfrm>
            <a:off x="2906713" y="2256896"/>
            <a:ext cx="3029835" cy="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44" name="Straight Arrow Connector 12"/>
          <p:cNvCxnSpPr>
            <a:cxnSpLocks noChangeShapeType="1"/>
          </p:cNvCxnSpPr>
          <p:nvPr/>
        </p:nvCxnSpPr>
        <p:spPr bwMode="auto">
          <a:xfrm flipV="1">
            <a:off x="4206876" y="2282032"/>
            <a:ext cx="138113" cy="1223698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45" name="Straight Arrow Connector 14"/>
          <p:cNvCxnSpPr>
            <a:cxnSpLocks noChangeShapeType="1"/>
          </p:cNvCxnSpPr>
          <p:nvPr/>
        </p:nvCxnSpPr>
        <p:spPr bwMode="auto">
          <a:xfrm flipH="1" flipV="1">
            <a:off x="4605340" y="2345533"/>
            <a:ext cx="814803" cy="1260738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946" name="Curved Connector 17"/>
          <p:cNvCxnSpPr>
            <a:cxnSpLocks noChangeShapeType="1"/>
            <a:endCxn id="8" idx="3"/>
          </p:cNvCxnSpPr>
          <p:nvPr/>
        </p:nvCxnSpPr>
        <p:spPr bwMode="auto">
          <a:xfrm flipH="1">
            <a:off x="5083961" y="2268071"/>
            <a:ext cx="2382235" cy="1984547"/>
          </a:xfrm>
          <a:prstGeom prst="curvedConnector3">
            <a:avLst>
              <a:gd name="adj1" fmla="val -9596"/>
            </a:avLst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47" name="TextBox 22"/>
          <p:cNvSpPr txBox="1">
            <a:spLocks noChangeArrowheads="1"/>
          </p:cNvSpPr>
          <p:nvPr/>
        </p:nvSpPr>
        <p:spPr bwMode="auto">
          <a:xfrm>
            <a:off x="903289" y="1185334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Source Code</a:t>
            </a:r>
          </a:p>
        </p:txBody>
      </p:sp>
      <p:sp>
        <p:nvSpPr>
          <p:cNvPr id="39948" name="TextBox 23"/>
          <p:cNvSpPr txBox="1">
            <a:spLocks noChangeArrowheads="1"/>
          </p:cNvSpPr>
          <p:nvPr/>
        </p:nvSpPr>
        <p:spPr bwMode="auto">
          <a:xfrm>
            <a:off x="6235114" y="1225578"/>
            <a:ext cx="1057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Binary</a:t>
            </a:r>
          </a:p>
        </p:txBody>
      </p:sp>
      <p:sp>
        <p:nvSpPr>
          <p:cNvPr id="39949" name="TextBox 24"/>
          <p:cNvSpPr txBox="1">
            <a:spLocks noChangeArrowheads="1"/>
          </p:cNvSpPr>
          <p:nvPr/>
        </p:nvSpPr>
        <p:spPr bwMode="auto">
          <a:xfrm>
            <a:off x="3111501" y="1886479"/>
            <a:ext cx="2825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compiled + linked into</a:t>
            </a:r>
          </a:p>
        </p:txBody>
      </p:sp>
      <p:sp>
        <p:nvSpPr>
          <p:cNvPr id="39950" name="TextBox 25"/>
          <p:cNvSpPr txBox="1">
            <a:spLocks noChangeArrowheads="1"/>
          </p:cNvSpPr>
          <p:nvPr/>
        </p:nvSpPr>
        <p:spPr bwMode="auto">
          <a:xfrm>
            <a:off x="6927349" y="3852507"/>
            <a:ext cx="911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run on</a:t>
            </a:r>
          </a:p>
        </p:txBody>
      </p:sp>
      <p:sp>
        <p:nvSpPr>
          <p:cNvPr id="39951" name="TextBox 26"/>
          <p:cNvSpPr txBox="1">
            <a:spLocks noChangeArrowheads="1"/>
          </p:cNvSpPr>
          <p:nvPr/>
        </p:nvSpPr>
        <p:spPr bwMode="auto">
          <a:xfrm>
            <a:off x="4605340" y="2587360"/>
            <a:ext cx="10825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libraries</a:t>
            </a:r>
          </a:p>
        </p:txBody>
      </p:sp>
      <p:sp>
        <p:nvSpPr>
          <p:cNvPr id="39952" name="TextBox 27"/>
          <p:cNvSpPr txBox="1">
            <a:spLocks noChangeArrowheads="1"/>
          </p:cNvSpPr>
          <p:nvPr/>
        </p:nvSpPr>
        <p:spPr bwMode="auto">
          <a:xfrm>
            <a:off x="3147596" y="2472779"/>
            <a:ext cx="11592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compiler</a:t>
            </a:r>
          </a:p>
          <a:p>
            <a:pPr eaLnBrk="1" hangingPunct="1">
              <a:buFontTx/>
              <a:buNone/>
            </a:pPr>
            <a:r>
              <a:rPr lang="en-US" sz="2000" dirty="0"/>
              <a:t>and OS</a:t>
            </a:r>
          </a:p>
        </p:txBody>
      </p:sp>
      <p:cxnSp>
        <p:nvCxnSpPr>
          <p:cNvPr id="39953" name="Straight Arrow Connector 29"/>
          <p:cNvCxnSpPr>
            <a:cxnSpLocks noChangeShapeType="1"/>
          </p:cNvCxnSpPr>
          <p:nvPr/>
        </p:nvCxnSpPr>
        <p:spPr bwMode="auto">
          <a:xfrm flipH="1">
            <a:off x="5811599" y="2880674"/>
            <a:ext cx="719137" cy="765969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54" name="TextBox 32"/>
          <p:cNvSpPr txBox="1">
            <a:spLocks noChangeArrowheads="1"/>
          </p:cNvSpPr>
          <p:nvPr/>
        </p:nvSpPr>
        <p:spPr bwMode="auto">
          <a:xfrm>
            <a:off x="6235114" y="3079730"/>
            <a:ext cx="7264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uses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A004B-3349-954E-8BB4-E79238D61182}"/>
              </a:ext>
            </a:extLst>
          </p:cNvPr>
          <p:cNvSpPr txBox="1"/>
          <p:nvPr/>
        </p:nvSpPr>
        <p:spPr>
          <a:xfrm>
            <a:off x="0" y="4791670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900" dirty="0"/>
              <a:t>binary code by Kiran </a:t>
            </a:r>
            <a:r>
              <a:rPr lang="en-US" sz="900" dirty="0" err="1"/>
              <a:t>Shastry</a:t>
            </a:r>
            <a:r>
              <a:rPr lang="en-US" sz="900" dirty="0"/>
              <a:t> from the Noun Project</a:t>
            </a:r>
          </a:p>
          <a:p>
            <a:pPr>
              <a:buNone/>
            </a:pPr>
            <a:r>
              <a:rPr lang="en-US" sz="900" dirty="0"/>
              <a:t>Source Code by Mohamed </a:t>
            </a:r>
            <a:r>
              <a:rPr lang="en-US" sz="900" dirty="0" err="1"/>
              <a:t>Mbarki</a:t>
            </a:r>
            <a:r>
              <a:rPr lang="en-US" sz="900" dirty="0"/>
              <a:t> from the Noun Project</a:t>
            </a:r>
          </a:p>
          <a:p>
            <a:pPr>
              <a:buNone/>
            </a:pPr>
            <a:r>
              <a:rPr lang="en-US" sz="900" dirty="0"/>
              <a:t>Computer by </a:t>
            </a:r>
            <a:r>
              <a:rPr lang="en-US" sz="900" dirty="0" err="1"/>
              <a:t>rahmat</a:t>
            </a:r>
            <a:r>
              <a:rPr lang="en-US" sz="900" dirty="0"/>
              <a:t> from the Noun Project</a:t>
            </a:r>
          </a:p>
          <a:p>
            <a:pPr>
              <a:buNone/>
            </a:pPr>
            <a:r>
              <a:rPr lang="en-US" sz="900" dirty="0"/>
              <a:t>books by Viral </a:t>
            </a:r>
            <a:r>
              <a:rPr lang="en-US" sz="900" dirty="0" err="1"/>
              <a:t>faisalovers</a:t>
            </a:r>
            <a:r>
              <a:rPr lang="en-US" sz="900" dirty="0"/>
              <a:t> from the Noun Project</a:t>
            </a:r>
          </a:p>
          <a:p>
            <a:pPr>
              <a:buNone/>
            </a:pPr>
            <a:endParaRPr lang="en-US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D2F2C-1A22-DC4F-8620-EF5994750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68"/>
          <a:stretch/>
        </p:blipFill>
        <p:spPr>
          <a:xfrm>
            <a:off x="1287633" y="1691287"/>
            <a:ext cx="1389595" cy="11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AD611-A18A-5E4E-B801-DA2E5DBE0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03"/>
          <a:stretch/>
        </p:blipFill>
        <p:spPr>
          <a:xfrm>
            <a:off x="3228912" y="3472595"/>
            <a:ext cx="1855049" cy="1560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D2B57-FCEC-4D48-A461-403021E20E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74"/>
          <a:stretch/>
        </p:blipFill>
        <p:spPr>
          <a:xfrm>
            <a:off x="5098700" y="3655199"/>
            <a:ext cx="962728" cy="823378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A1B0D74-C510-BD43-A3FB-08178776262D}"/>
              </a:ext>
            </a:extLst>
          </p:cNvPr>
          <p:cNvSpPr/>
          <p:nvPr/>
        </p:nvSpPr>
        <p:spPr bwMode="auto">
          <a:xfrm rot="12973085">
            <a:off x="4938561" y="3384404"/>
            <a:ext cx="1407613" cy="1388060"/>
          </a:xfrm>
          <a:prstGeom prst="teardrop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9D4ADE-0619-A24F-A17C-99226F692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956"/>
          <a:stretch/>
        </p:blipFill>
        <p:spPr>
          <a:xfrm>
            <a:off x="6061428" y="1607970"/>
            <a:ext cx="1405739" cy="11954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B3E000D-D27C-E9B3-373D-D2358ABDBA1F}"/>
              </a:ext>
            </a:extLst>
          </p:cNvPr>
          <p:cNvSpPr/>
          <p:nvPr/>
        </p:nvSpPr>
        <p:spPr bwMode="auto">
          <a:xfrm>
            <a:off x="5811599" y="1168086"/>
            <a:ext cx="1821712" cy="17618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27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85F887A-DBBB-6548-8DA0-AA7C6D4A4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56"/>
          <a:stretch/>
        </p:blipFill>
        <p:spPr>
          <a:xfrm>
            <a:off x="6061428" y="1607970"/>
            <a:ext cx="1405739" cy="1195489"/>
          </a:xfrm>
          <a:prstGeom prst="rect">
            <a:avLst/>
          </a:prstGeom>
        </p:spPr>
      </p:pic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Static Linking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23B841-9F11-2143-8758-B157EB62EAF7}" type="slidenum">
              <a:rPr lang="en-US" sz="1400">
                <a:solidFill>
                  <a:srgbClr val="FF8000"/>
                </a:solidFill>
              </a:rPr>
              <a:pPr/>
              <a:t>25</a:t>
            </a:fld>
            <a:endParaRPr lang="en-US" sz="1400">
              <a:solidFill>
                <a:srgbClr val="FF8000"/>
              </a:solidFill>
            </a:endParaRPr>
          </a:p>
        </p:txBody>
      </p:sp>
      <p:cxnSp>
        <p:nvCxnSpPr>
          <p:cNvPr id="39943" name="Straight Arrow Connector 10"/>
          <p:cNvCxnSpPr>
            <a:cxnSpLocks noChangeShapeType="1"/>
          </p:cNvCxnSpPr>
          <p:nvPr/>
        </p:nvCxnSpPr>
        <p:spPr bwMode="auto">
          <a:xfrm>
            <a:off x="2906713" y="2256896"/>
            <a:ext cx="3029835" cy="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Straight Arrow Connector 12"/>
          <p:cNvCxnSpPr>
            <a:cxnSpLocks noChangeShapeType="1"/>
          </p:cNvCxnSpPr>
          <p:nvPr/>
        </p:nvCxnSpPr>
        <p:spPr bwMode="auto">
          <a:xfrm flipV="1">
            <a:off x="4206876" y="2282032"/>
            <a:ext cx="138113" cy="1223698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Straight Arrow Connector 14"/>
          <p:cNvCxnSpPr>
            <a:cxnSpLocks noChangeShapeType="1"/>
          </p:cNvCxnSpPr>
          <p:nvPr/>
        </p:nvCxnSpPr>
        <p:spPr bwMode="auto">
          <a:xfrm flipH="1" flipV="1">
            <a:off x="4605340" y="2345533"/>
            <a:ext cx="814803" cy="1260738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7" name="TextBox 22"/>
          <p:cNvSpPr txBox="1">
            <a:spLocks noChangeArrowheads="1"/>
          </p:cNvSpPr>
          <p:nvPr/>
        </p:nvSpPr>
        <p:spPr bwMode="auto">
          <a:xfrm>
            <a:off x="903289" y="1185334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Source Code</a:t>
            </a:r>
          </a:p>
        </p:txBody>
      </p:sp>
      <p:sp>
        <p:nvSpPr>
          <p:cNvPr id="39948" name="TextBox 23"/>
          <p:cNvSpPr txBox="1">
            <a:spLocks noChangeArrowheads="1"/>
          </p:cNvSpPr>
          <p:nvPr/>
        </p:nvSpPr>
        <p:spPr bwMode="auto">
          <a:xfrm>
            <a:off x="5690746" y="1189164"/>
            <a:ext cx="2489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Static Binary</a:t>
            </a:r>
          </a:p>
        </p:txBody>
      </p:sp>
      <p:sp>
        <p:nvSpPr>
          <p:cNvPr id="39949" name="TextBox 24"/>
          <p:cNvSpPr txBox="1">
            <a:spLocks noChangeArrowheads="1"/>
          </p:cNvSpPr>
          <p:nvPr/>
        </p:nvSpPr>
        <p:spPr bwMode="auto">
          <a:xfrm>
            <a:off x="2677229" y="1886479"/>
            <a:ext cx="3259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compiled + static link into</a:t>
            </a:r>
          </a:p>
        </p:txBody>
      </p:sp>
      <p:sp>
        <p:nvSpPr>
          <p:cNvPr id="39951" name="TextBox 26"/>
          <p:cNvSpPr txBox="1">
            <a:spLocks noChangeArrowheads="1"/>
          </p:cNvSpPr>
          <p:nvPr/>
        </p:nvSpPr>
        <p:spPr bwMode="auto">
          <a:xfrm>
            <a:off x="4605340" y="2587360"/>
            <a:ext cx="10825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libraries</a:t>
            </a:r>
          </a:p>
        </p:txBody>
      </p:sp>
      <p:sp>
        <p:nvSpPr>
          <p:cNvPr id="39952" name="TextBox 27"/>
          <p:cNvSpPr txBox="1">
            <a:spLocks noChangeArrowheads="1"/>
          </p:cNvSpPr>
          <p:nvPr/>
        </p:nvSpPr>
        <p:spPr bwMode="auto">
          <a:xfrm>
            <a:off x="3147596" y="2472779"/>
            <a:ext cx="11592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compiler</a:t>
            </a:r>
          </a:p>
          <a:p>
            <a:pPr eaLnBrk="1" hangingPunct="1">
              <a:buFontTx/>
              <a:buNone/>
            </a:pPr>
            <a:r>
              <a:rPr lang="en-US" sz="2000" dirty="0"/>
              <a:t>and 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A004B-3349-954E-8BB4-E79238D61182}"/>
              </a:ext>
            </a:extLst>
          </p:cNvPr>
          <p:cNvSpPr txBox="1"/>
          <p:nvPr/>
        </p:nvSpPr>
        <p:spPr>
          <a:xfrm>
            <a:off x="27002" y="5207042"/>
            <a:ext cx="30844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/>
              <a:t>Book by Aleksandr Vector from the Noun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D2F2C-1A22-DC4F-8620-EF5994750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968"/>
          <a:stretch/>
        </p:blipFill>
        <p:spPr>
          <a:xfrm>
            <a:off x="1287633" y="1691287"/>
            <a:ext cx="1389595" cy="11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AD611-A18A-5E4E-B801-DA2E5DBE02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03"/>
          <a:stretch/>
        </p:blipFill>
        <p:spPr>
          <a:xfrm>
            <a:off x="3228912" y="3472595"/>
            <a:ext cx="1855049" cy="1560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D2B57-FCEC-4D48-A461-403021E20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474"/>
          <a:stretch/>
        </p:blipFill>
        <p:spPr>
          <a:xfrm>
            <a:off x="5098700" y="3655199"/>
            <a:ext cx="962728" cy="823378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A1B0D74-C510-BD43-A3FB-08178776262D}"/>
              </a:ext>
            </a:extLst>
          </p:cNvPr>
          <p:cNvSpPr/>
          <p:nvPr/>
        </p:nvSpPr>
        <p:spPr bwMode="auto">
          <a:xfrm rot="12973085">
            <a:off x="4938561" y="3384404"/>
            <a:ext cx="1407613" cy="1388060"/>
          </a:xfrm>
          <a:prstGeom prst="teardrop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7A513-8C72-8E47-A28C-E52E09C993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664"/>
          <a:stretch/>
        </p:blipFill>
        <p:spPr>
          <a:xfrm>
            <a:off x="6414425" y="2251100"/>
            <a:ext cx="635805" cy="504422"/>
          </a:xfrm>
          <a:prstGeom prst="rect">
            <a:avLst/>
          </a:prstGeom>
        </p:spPr>
      </p:pic>
      <p:cxnSp>
        <p:nvCxnSpPr>
          <p:cNvPr id="26" name="Straight Arrow Connector 14">
            <a:extLst>
              <a:ext uri="{FF2B5EF4-FFF2-40B4-BE49-F238E27FC236}">
                <a16:creationId xmlns:a16="http://schemas.microsoft.com/office/drawing/2014/main" id="{C151B22E-1360-E54A-A694-01BF3C7BDD56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7467167" y="2205715"/>
            <a:ext cx="792250" cy="267064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14">
            <a:extLst>
              <a:ext uri="{FF2B5EF4-FFF2-40B4-BE49-F238E27FC236}">
                <a16:creationId xmlns:a16="http://schemas.microsoft.com/office/drawing/2014/main" id="{4E347932-33D0-384F-8535-69BB92C2EF3B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7467167" y="2205715"/>
            <a:ext cx="862180" cy="115263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14">
            <a:extLst>
              <a:ext uri="{FF2B5EF4-FFF2-40B4-BE49-F238E27FC236}">
                <a16:creationId xmlns:a16="http://schemas.microsoft.com/office/drawing/2014/main" id="{34238152-2DDA-7B43-B248-BFD85B75736C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7467167" y="2205715"/>
            <a:ext cx="932317" cy="2388049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TextBox 25">
            <a:extLst>
              <a:ext uri="{FF2B5EF4-FFF2-40B4-BE49-F238E27FC236}">
                <a16:creationId xmlns:a16="http://schemas.microsoft.com/office/drawing/2014/main" id="{1558C0EA-B13E-5E4E-A4E1-B9EFC107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748" y="3678324"/>
            <a:ext cx="1738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run anywhere</a:t>
            </a:r>
          </a:p>
        </p:txBody>
      </p:sp>
    </p:spTree>
    <p:extLst>
      <p:ext uri="{BB962C8B-B14F-4D97-AF65-F5344CB8AC3E}">
        <p14:creationId xmlns:p14="http://schemas.microsoft.com/office/powerpoint/2010/main" val="183803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E47B-E9FA-B74E-8052-0AA19381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E1D8C-12D9-8A43-A1E2-4633C072A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Use a compiler (like 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gcc</a:t>
            </a:r>
            <a:r>
              <a:rPr lang="en-US" sz="2800" dirty="0"/>
              <a:t>) directly</a:t>
            </a:r>
          </a:p>
          <a:p>
            <a:pPr lvl="1"/>
            <a:r>
              <a:rPr lang="en-US" sz="2400" dirty="0"/>
              <a:t>Can use options to control compilation process</a:t>
            </a:r>
          </a:p>
          <a:p>
            <a:r>
              <a:rPr lang="en-US" sz="2800" dirty="0"/>
              <a:t>More common: </a:t>
            </a:r>
          </a:p>
          <a:p>
            <a:pPr marL="457200" lvl="1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./configure </a:t>
            </a:r>
            <a:r>
              <a:rPr lang="en-US" sz="2400" dirty="0"/>
              <a:t>(or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cmake</a:t>
            </a:r>
            <a:r>
              <a:rPr lang="en-US" sz="2400" dirty="0"/>
              <a:t>)</a:t>
            </a:r>
          </a:p>
          <a:p>
            <a:pPr marL="457200" lvl="1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make</a:t>
            </a:r>
          </a:p>
          <a:p>
            <a:pPr marL="457200" lvl="1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make install</a:t>
            </a:r>
          </a:p>
          <a:p>
            <a:pPr lvl="1"/>
            <a:r>
              <a:rPr lang="en-US" sz="2400" dirty="0"/>
              <a:t>Installation options (like where to install) are usually set at the configure/</a:t>
            </a:r>
            <a:r>
              <a:rPr lang="en-US" sz="2400" dirty="0" err="1"/>
              <a:t>cmake</a:t>
            </a:r>
            <a:r>
              <a:rPr lang="en-US" sz="2400" dirty="0"/>
              <a:t> step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789D0F-00BE-3D4A-9556-E609FE8E2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0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Interpreted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6" y="1111251"/>
            <a:ext cx="8118475" cy="4077229"/>
          </a:xfrm>
        </p:spPr>
        <p:txBody>
          <a:bodyPr/>
          <a:lstStyle/>
          <a:p>
            <a:pPr>
              <a:defRPr/>
            </a:pPr>
            <a:r>
              <a:rPr lang="en-US" dirty="0"/>
              <a:t>Instead of being compiled and then run…</a:t>
            </a:r>
          </a:p>
          <a:p>
            <a:pPr marL="0" indent="0">
              <a:buFont typeface="Times" charset="0"/>
              <a:buNone/>
              <a:defRPr/>
            </a:pPr>
            <a:endParaRPr lang="en-US" dirty="0"/>
          </a:p>
          <a:p>
            <a:pPr marL="0" indent="0">
              <a:buFont typeface="Time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…interpreted languages are translated into binary code “on the fly.”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4C4BDA-6212-2E4A-854D-8F58842D4D50}" type="slidenum">
              <a:rPr lang="en-US" sz="1400">
                <a:solidFill>
                  <a:srgbClr val="FF8000"/>
                </a:solidFill>
              </a:rPr>
              <a:pPr/>
              <a:t>27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81A36-AD18-5944-9E5E-0EC472774C0B}"/>
              </a:ext>
            </a:extLst>
          </p:cNvPr>
          <p:cNvSpPr txBox="1"/>
          <p:nvPr/>
        </p:nvSpPr>
        <p:spPr>
          <a:xfrm>
            <a:off x="0" y="4867623"/>
            <a:ext cx="3130985" cy="641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/>
              <a:t>script by Adrien Coquet from the Noun Project</a:t>
            </a:r>
          </a:p>
          <a:p>
            <a:pPr>
              <a:buNone/>
            </a:pPr>
            <a:r>
              <a:rPr lang="en-US" sz="1050" dirty="0"/>
              <a:t>translate by Adrien Coquet from the Noun Project</a:t>
            </a:r>
          </a:p>
          <a:p>
            <a:pPr>
              <a:buNone/>
            </a:pPr>
            <a:r>
              <a:rPr lang="en-US" sz="1050" dirty="0"/>
              <a:t>coding by </a:t>
            </a:r>
            <a:r>
              <a:rPr lang="en-US" sz="1050" dirty="0" err="1"/>
              <a:t>Vectorstall</a:t>
            </a:r>
            <a:r>
              <a:rPr lang="en-US" sz="1050" dirty="0"/>
              <a:t> from the Noun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30678-9EAA-3D42-BFE9-0CB7AFC0F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444"/>
          <a:stretch/>
        </p:blipFill>
        <p:spPr>
          <a:xfrm>
            <a:off x="2933042" y="3797440"/>
            <a:ext cx="1414013" cy="11390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4B46A7-5FDD-9240-B843-46F7A327B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968"/>
          <a:stretch/>
        </p:blipFill>
        <p:spPr>
          <a:xfrm>
            <a:off x="1390412" y="1776779"/>
            <a:ext cx="1173306" cy="10094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02B89E-FB87-EF44-B6C7-1FFEC7D4A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03"/>
          <a:stretch/>
        </p:blipFill>
        <p:spPr>
          <a:xfrm>
            <a:off x="6482700" y="1711255"/>
            <a:ext cx="1363000" cy="1146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00EF57-79CB-B944-A60D-BA57D624F7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956"/>
          <a:stretch/>
        </p:blipFill>
        <p:spPr>
          <a:xfrm>
            <a:off x="3951757" y="1756901"/>
            <a:ext cx="1240486" cy="10549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590F3C-97AB-2649-934B-22214A3E5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03"/>
          <a:stretch/>
        </p:blipFill>
        <p:spPr>
          <a:xfrm>
            <a:off x="6482700" y="3797440"/>
            <a:ext cx="1363000" cy="1146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4CE52-A2FF-D746-8E71-F00479EA26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049"/>
          <a:stretch/>
        </p:blipFill>
        <p:spPr>
          <a:xfrm>
            <a:off x="1133025" y="3912558"/>
            <a:ext cx="1095618" cy="908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E479C3-B820-A144-BF5E-31BAAA1445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391"/>
          <a:stretch/>
        </p:blipFill>
        <p:spPr>
          <a:xfrm>
            <a:off x="4870176" y="3964668"/>
            <a:ext cx="973999" cy="80460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C5CB9A-1E93-1F41-BEF7-527D1D9255B2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 bwMode="auto">
          <a:xfrm>
            <a:off x="2563718" y="2281485"/>
            <a:ext cx="1388039" cy="2892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00531F-5548-B341-81F3-7DE33BCF630D}"/>
              </a:ext>
            </a:extLst>
          </p:cNvPr>
          <p:cNvCxnSpPr>
            <a:cxnSpLocks/>
            <a:endCxn id="23" idx="1"/>
          </p:cNvCxnSpPr>
          <p:nvPr/>
        </p:nvCxnSpPr>
        <p:spPr bwMode="auto">
          <a:xfrm>
            <a:off x="5192243" y="2281484"/>
            <a:ext cx="1290457" cy="2894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2460D14-4DC9-FD4F-89C0-C7F7721C283E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 bwMode="auto">
          <a:xfrm>
            <a:off x="2228643" y="4366973"/>
            <a:ext cx="704399" cy="0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C625036-58E5-C94A-83AE-DBABA493756A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 bwMode="auto">
          <a:xfrm flipV="1">
            <a:off x="4347055" y="4366972"/>
            <a:ext cx="523121" cy="1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8214A6-7723-3645-96A7-00FD18545750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 bwMode="auto">
          <a:xfrm>
            <a:off x="5844175" y="4366972"/>
            <a:ext cx="638525" cy="3591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43587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Interpreted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6" y="1111251"/>
            <a:ext cx="8118475" cy="4077229"/>
          </a:xfrm>
        </p:spPr>
        <p:txBody>
          <a:bodyPr/>
          <a:lstStyle/>
          <a:p>
            <a:pPr>
              <a:defRPr/>
            </a:pPr>
            <a:r>
              <a:rPr lang="en-US" dirty="0"/>
              <a:t>And the interpreter is itself a binary file. 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4C4BDA-6212-2E4A-854D-8F58842D4D50}" type="slidenum">
              <a:rPr lang="en-US" sz="1400">
                <a:solidFill>
                  <a:srgbClr val="FF8000"/>
                </a:solidFill>
              </a:rPr>
              <a:pPr/>
              <a:t>28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81A36-AD18-5944-9E5E-0EC472774C0B}"/>
              </a:ext>
            </a:extLst>
          </p:cNvPr>
          <p:cNvSpPr txBox="1"/>
          <p:nvPr/>
        </p:nvSpPr>
        <p:spPr>
          <a:xfrm>
            <a:off x="0" y="4867623"/>
            <a:ext cx="3130985" cy="641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/>
              <a:t>script by Adrien Coquet from the Noun Project</a:t>
            </a:r>
          </a:p>
          <a:p>
            <a:pPr>
              <a:buNone/>
            </a:pPr>
            <a:r>
              <a:rPr lang="en-US" sz="1050" dirty="0"/>
              <a:t>translate by Adrien Coquet from the Noun Project</a:t>
            </a:r>
          </a:p>
          <a:p>
            <a:pPr>
              <a:buNone/>
            </a:pPr>
            <a:r>
              <a:rPr lang="en-US" sz="1050" dirty="0"/>
              <a:t>coding by </a:t>
            </a:r>
            <a:r>
              <a:rPr lang="en-US" sz="1050" dirty="0" err="1"/>
              <a:t>Vectorstall</a:t>
            </a:r>
            <a:r>
              <a:rPr lang="en-US" sz="1050" dirty="0"/>
              <a:t> from the Noun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30678-9EAA-3D42-BFE9-0CB7AFC0F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444"/>
          <a:stretch/>
        </p:blipFill>
        <p:spPr>
          <a:xfrm>
            <a:off x="2801067" y="1959213"/>
            <a:ext cx="1414013" cy="1139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590F3C-97AB-2649-934B-22214A3E5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03"/>
          <a:stretch/>
        </p:blipFill>
        <p:spPr>
          <a:xfrm>
            <a:off x="6350725" y="1959213"/>
            <a:ext cx="1363000" cy="1146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4CE52-A2FF-D746-8E71-F00479EA26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049"/>
          <a:stretch/>
        </p:blipFill>
        <p:spPr>
          <a:xfrm>
            <a:off x="1001050" y="2074331"/>
            <a:ext cx="1095618" cy="908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E479C3-B820-A144-BF5E-31BAAA144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391"/>
          <a:stretch/>
        </p:blipFill>
        <p:spPr>
          <a:xfrm>
            <a:off x="4738201" y="2126441"/>
            <a:ext cx="973999" cy="80460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2460D14-4DC9-FD4F-89C0-C7F7721C283E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 bwMode="auto">
          <a:xfrm>
            <a:off x="2096668" y="2528746"/>
            <a:ext cx="704399" cy="0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C625036-58E5-C94A-83AE-DBABA493756A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 bwMode="auto">
          <a:xfrm flipV="1">
            <a:off x="4215080" y="2528745"/>
            <a:ext cx="523121" cy="1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8214A6-7723-3645-96A7-00FD18545750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 bwMode="auto">
          <a:xfrm>
            <a:off x="5712200" y="2528745"/>
            <a:ext cx="638525" cy="3591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7AD18A71-F19E-5F3B-2F9B-946EAB4CA0F8}"/>
              </a:ext>
            </a:extLst>
          </p:cNvPr>
          <p:cNvSpPr/>
          <p:nvPr/>
        </p:nvSpPr>
        <p:spPr bwMode="auto">
          <a:xfrm>
            <a:off x="2584088" y="1647799"/>
            <a:ext cx="1821712" cy="17618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B7060-384C-A381-6CD3-252039231E82}"/>
              </a:ext>
            </a:extLst>
          </p:cNvPr>
          <p:cNvSpPr txBox="1"/>
          <p:nvPr/>
        </p:nvSpPr>
        <p:spPr>
          <a:xfrm>
            <a:off x="2801067" y="3409691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binary file</a:t>
            </a:r>
          </a:p>
        </p:txBody>
      </p:sp>
    </p:spTree>
    <p:extLst>
      <p:ext uri="{BB962C8B-B14F-4D97-AF65-F5344CB8AC3E}">
        <p14:creationId xmlns:p14="http://schemas.microsoft.com/office/powerpoint/2010/main" val="1855488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DF3E4-310B-E440-BCBE-E3FAE36D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7DCC-2CE4-6943-BD30-682F228A0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Programs written in C, C++ and Fortran are typically compiled. </a:t>
            </a:r>
          </a:p>
          <a:p>
            <a:r>
              <a:rPr lang="en-US" dirty="0"/>
              <a:t>For interpreted (scripting) languages like </a:t>
            </a:r>
            <a:r>
              <a:rPr lang="en-US" dirty="0" err="1"/>
              <a:t>perl</a:t>
            </a:r>
            <a:r>
              <a:rPr lang="en-US" dirty="0"/>
              <a:t>, Python, R, or Julia: </a:t>
            </a:r>
          </a:p>
          <a:p>
            <a:pPr lvl="1"/>
            <a:r>
              <a:rPr lang="en-US" dirty="0"/>
              <a:t>Don’t compile the scripts, but *do* use a compiled copy of the underlying language interpreter.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93E6C-B61A-8F4B-9212-397A52258F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96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An Analogy</a:t>
            </a:r>
          </a:p>
        </p:txBody>
      </p:sp>
      <p:sp>
        <p:nvSpPr>
          <p:cNvPr id="18435" name="Content Placeholder 7"/>
          <p:cNvSpPr>
            <a:spLocks noGrp="1"/>
          </p:cNvSpPr>
          <p:nvPr>
            <p:ph sz="half" idx="2"/>
          </p:nvPr>
        </p:nvSpPr>
        <p:spPr>
          <a:xfrm>
            <a:off x="4702175" y="1598681"/>
            <a:ext cx="3862388" cy="2715315"/>
          </a:xfrm>
        </p:spPr>
        <p:txBody>
          <a:bodyPr/>
          <a:lstStyle/>
          <a:p>
            <a:pPr marL="0" indent="0">
              <a:buFont typeface="Times" charset="0"/>
              <a:buNone/>
            </a:pPr>
            <a:r>
              <a:rPr lang="en-US" sz="3600" dirty="0">
                <a:latin typeface="Arial" charset="0"/>
              </a:rPr>
              <a:t>Running software on your own computer is like cooking in your own kitchen.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2282E1-464C-0F42-8F36-060CC02196B5}" type="slidenum">
              <a:rPr lang="en-US" sz="1400">
                <a:solidFill>
                  <a:srgbClr val="FF8000"/>
                </a:solidFill>
              </a:rPr>
              <a:pPr/>
              <a:t>3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688975" y="1912938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CAEFB-541C-0E49-A32D-4D8DFB02421A}"/>
              </a:ext>
            </a:extLst>
          </p:cNvPr>
          <p:cNvSpPr txBox="1"/>
          <p:nvPr/>
        </p:nvSpPr>
        <p:spPr>
          <a:xfrm>
            <a:off x="6798929" y="5468779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jschantz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flickr</a:t>
            </a:r>
            <a:r>
              <a:rPr lang="en-US" sz="1000" dirty="0"/>
              <a:t>, CC-BY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D2071C-6932-1E47-80C7-F3F48E8436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88975" y="1773996"/>
            <a:ext cx="3810000" cy="2540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8396BA4-F0A5-F540-9141-D1C0BF31D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35"/>
          <a:stretch/>
        </p:blipFill>
        <p:spPr>
          <a:xfrm>
            <a:off x="4602477" y="3292167"/>
            <a:ext cx="1359435" cy="1148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DB551-5EC7-F646-AEC4-F1A42513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Matlab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B4451-D75F-404B-BA26-6A2A53CF8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Matlab</a:t>
            </a:r>
            <a:r>
              <a:rPr lang="en-US" dirty="0"/>
              <a:t> is a scripting language…but can also be compiled.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4C517-D358-E342-BB88-D8976BD02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B62865-DAA9-F54D-982B-6AA0C7495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56"/>
          <a:stretch/>
        </p:blipFill>
        <p:spPr>
          <a:xfrm>
            <a:off x="4649223" y="2252742"/>
            <a:ext cx="1240486" cy="1054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9A03E-4327-D24D-B9CE-1FA0CE1BC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49"/>
          <a:stretch/>
        </p:blipFill>
        <p:spPr>
          <a:xfrm>
            <a:off x="624035" y="2243084"/>
            <a:ext cx="1295058" cy="1074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E3A381-91EF-184D-8D05-D9CB9FE503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391"/>
          <a:stretch/>
        </p:blipFill>
        <p:spPr>
          <a:xfrm>
            <a:off x="6234195" y="2889933"/>
            <a:ext cx="973999" cy="80460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F00D06-7994-7144-A9CA-C1B116A213EE}"/>
              </a:ext>
            </a:extLst>
          </p:cNvPr>
          <p:cNvCxnSpPr>
            <a:stCxn id="11" idx="3"/>
            <a:endCxn id="10" idx="1"/>
          </p:cNvCxnSpPr>
          <p:nvPr/>
        </p:nvCxnSpPr>
        <p:spPr bwMode="auto">
          <a:xfrm>
            <a:off x="1919093" y="2780218"/>
            <a:ext cx="2730130" cy="0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ight Brace 15">
            <a:extLst>
              <a:ext uri="{FF2B5EF4-FFF2-40B4-BE49-F238E27FC236}">
                <a16:creationId xmlns:a16="http://schemas.microsoft.com/office/drawing/2014/main" id="{2B2849F1-8903-234D-8C9F-409F88F57359}"/>
              </a:ext>
            </a:extLst>
          </p:cNvPr>
          <p:cNvSpPr/>
          <p:nvPr/>
        </p:nvSpPr>
        <p:spPr bwMode="auto">
          <a:xfrm>
            <a:off x="5592726" y="2169045"/>
            <a:ext cx="595423" cy="2289799"/>
          </a:xfrm>
          <a:prstGeom prst="rightBrace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CAC7-E1DB-F346-B25B-53A2630E1726}"/>
              </a:ext>
            </a:extLst>
          </p:cNvPr>
          <p:cNvSpPr txBox="1"/>
          <p:nvPr/>
        </p:nvSpPr>
        <p:spPr>
          <a:xfrm>
            <a:off x="1919093" y="2422989"/>
            <a:ext cx="3123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/>
              <a:t>compile .m files using </a:t>
            </a:r>
            <a:r>
              <a:rPr lang="en-US" sz="2000" dirty="0" err="1"/>
              <a:t>Matlab</a:t>
            </a:r>
            <a:r>
              <a:rPr lang="en-US" sz="2000" dirty="0"/>
              <a:t> compiler (mcc)</a:t>
            </a:r>
          </a:p>
          <a:p>
            <a:pPr>
              <a:buNone/>
            </a:pPr>
            <a:r>
              <a:rPr lang="en-US" sz="2000" dirty="0"/>
              <a:t>[Requires license]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BBB227-8D47-E34D-B148-A8A6F18297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903"/>
          <a:stretch/>
        </p:blipFill>
        <p:spPr>
          <a:xfrm>
            <a:off x="7259408" y="2719114"/>
            <a:ext cx="1363000" cy="114624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4D4E36-A7F1-7449-8473-39BCDBFC088C}"/>
              </a:ext>
            </a:extLst>
          </p:cNvPr>
          <p:cNvCxnSpPr>
            <a:cxnSpLocks/>
          </p:cNvCxnSpPr>
          <p:nvPr/>
        </p:nvCxnSpPr>
        <p:spPr bwMode="auto">
          <a:xfrm>
            <a:off x="6234195" y="3302870"/>
            <a:ext cx="1025213" cy="0"/>
          </a:xfrm>
          <a:prstGeom prst="straightConnector1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BFCFA48-1E01-B446-8122-B58F99B4A123}"/>
              </a:ext>
            </a:extLst>
          </p:cNvPr>
          <p:cNvSpPr txBox="1"/>
          <p:nvPr/>
        </p:nvSpPr>
        <p:spPr>
          <a:xfrm>
            <a:off x="4817520" y="4425579"/>
            <a:ext cx="4326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/>
              <a:t>compiled file and </a:t>
            </a:r>
            <a:r>
              <a:rPr lang="en-US" sz="2000" dirty="0" err="1"/>
              <a:t>Matlab</a:t>
            </a:r>
            <a:r>
              <a:rPr lang="en-US" sz="2000" dirty="0"/>
              <a:t> Runtime work together to run program. </a:t>
            </a:r>
          </a:p>
          <a:p>
            <a:pPr>
              <a:buNone/>
            </a:pPr>
            <a:r>
              <a:rPr lang="en-US" sz="2000" dirty="0"/>
              <a:t>[no license needed]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B7DCC6-9B9E-A447-8F44-6959096B9580}"/>
              </a:ext>
            </a:extLst>
          </p:cNvPr>
          <p:cNvSpPr txBox="1"/>
          <p:nvPr/>
        </p:nvSpPr>
        <p:spPr>
          <a:xfrm>
            <a:off x="0" y="5063992"/>
            <a:ext cx="3068469" cy="44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/>
              <a:t>M File by Viktor </a:t>
            </a:r>
            <a:r>
              <a:rPr lang="en-US" sz="1050" dirty="0" err="1"/>
              <a:t>Vorobyev</a:t>
            </a:r>
            <a:r>
              <a:rPr lang="en-US" sz="1050" dirty="0"/>
              <a:t> from the Noun Project</a:t>
            </a:r>
          </a:p>
          <a:p>
            <a:pPr>
              <a:buNone/>
            </a:pPr>
            <a:r>
              <a:rPr lang="en-US" sz="1050" dirty="0"/>
              <a:t>Gears by Trevor Dsouza from the Noun Project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1CDBA4-2AB5-3E43-A3A3-1CF78B1261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609"/>
          <a:stretch/>
        </p:blipFill>
        <p:spPr>
          <a:xfrm>
            <a:off x="4787015" y="3301122"/>
            <a:ext cx="990357" cy="74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63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167F-DB05-2543-BE3A-5547FF70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"Brought-Along"</a:t>
            </a:r>
            <a:br>
              <a:rPr lang="en-US" dirty="0"/>
            </a:br>
            <a:r>
              <a:rPr lang="en-US" dirty="0"/>
              <a:t>Software Files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D68B2-8312-1B4A-8487-B9035E751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81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CA6C-ED5B-9D42-9A54-26B06252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Run Software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45DDE-1352-074D-8C1F-16B903720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Executable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4E7D96-ABA6-6E44-BD8F-832D4DB51A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Software must be a single compiled binary file or single script.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C04AD1-DC06-F04D-B410-0DFED8DF4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Wrapper Script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196A64-11E2-6D4A-9243-7A02459A96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Software can be in any compiled format.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DD218-A61C-7640-B9FE-31FFF4321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99B06-216F-744F-8D4C-C1D673C0EA6B}"/>
              </a:ext>
            </a:extLst>
          </p:cNvPr>
          <p:cNvSpPr txBox="1"/>
          <p:nvPr/>
        </p:nvSpPr>
        <p:spPr>
          <a:xfrm>
            <a:off x="742915" y="3151346"/>
            <a:ext cx="3468757" cy="1034129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executable =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program.exe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queue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B9D47-5C16-404B-85F6-C5DFD6E3C408}"/>
              </a:ext>
            </a:extLst>
          </p:cNvPr>
          <p:cNvSpPr txBox="1"/>
          <p:nvPr/>
        </p:nvSpPr>
        <p:spPr>
          <a:xfrm>
            <a:off x="4783103" y="2797584"/>
            <a:ext cx="3468757" cy="122495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executable =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run_program.sh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transfer_input_files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</a:p>
          <a:p>
            <a:pPr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program.tar.gz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queue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39361-2F67-B14E-8CAE-6F7C9F7EC9F1}"/>
              </a:ext>
            </a:extLst>
          </p:cNvPr>
          <p:cNvSpPr txBox="1"/>
          <p:nvPr/>
        </p:nvSpPr>
        <p:spPr>
          <a:xfrm>
            <a:off x="4783103" y="4071007"/>
            <a:ext cx="3468757" cy="152041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#!/bin/bash</a:t>
            </a:r>
          </a:p>
          <a:p>
            <a:pPr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#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run_program.sh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tar –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xzf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program.tar.gz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program/bin/run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in.dat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6F7C7-287E-7E42-B4F4-2652066E2BC0}"/>
              </a:ext>
            </a:extLst>
          </p:cNvPr>
          <p:cNvSpPr txBox="1"/>
          <p:nvPr/>
        </p:nvSpPr>
        <p:spPr>
          <a:xfrm>
            <a:off x="742915" y="4399639"/>
            <a:ext cx="3468757" cy="3693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program.exe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157B9C-EDB8-8745-A672-8049BB8394FC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0826" y="3469679"/>
            <a:ext cx="0" cy="929960"/>
          </a:xfrm>
          <a:prstGeom prst="straightConnector1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02D08A-265F-BD48-9C43-3DBE6D3007C8}"/>
              </a:ext>
            </a:extLst>
          </p:cNvPr>
          <p:cNvCxnSpPr/>
          <p:nvPr/>
        </p:nvCxnSpPr>
        <p:spPr bwMode="auto">
          <a:xfrm flipV="1">
            <a:off x="7832034" y="3120887"/>
            <a:ext cx="0" cy="950120"/>
          </a:xfrm>
          <a:prstGeom prst="straightConnector1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74918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Single Binary Workflow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F7CF1CB-D971-F747-A652-6CABEDC2BD4B}" type="slidenum">
              <a:rPr lang="en-US" sz="1400">
                <a:solidFill>
                  <a:srgbClr val="FF8000"/>
                </a:solidFill>
              </a:rPr>
              <a:pPr/>
              <a:t>33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43013" name="TextBox 22"/>
          <p:cNvSpPr txBox="1">
            <a:spLocks noChangeArrowheads="1"/>
          </p:cNvSpPr>
          <p:nvPr/>
        </p:nvSpPr>
        <p:spPr bwMode="auto">
          <a:xfrm>
            <a:off x="239217" y="1354511"/>
            <a:ext cx="1348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Option 1</a:t>
            </a:r>
          </a:p>
        </p:txBody>
      </p:sp>
      <p:sp>
        <p:nvSpPr>
          <p:cNvPr id="43014" name="TextBox 23"/>
          <p:cNvSpPr txBox="1">
            <a:spLocks noChangeArrowheads="1"/>
          </p:cNvSpPr>
          <p:nvPr/>
        </p:nvSpPr>
        <p:spPr bwMode="auto">
          <a:xfrm>
            <a:off x="3202357" y="2092825"/>
            <a:ext cx="2032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(static) binary</a:t>
            </a:r>
          </a:p>
        </p:txBody>
      </p:sp>
      <p:sp>
        <p:nvSpPr>
          <p:cNvPr id="43018" name="Rounded Rectangle 2"/>
          <p:cNvSpPr>
            <a:spLocks noChangeArrowheads="1"/>
          </p:cNvSpPr>
          <p:nvPr/>
        </p:nvSpPr>
        <p:spPr bwMode="auto">
          <a:xfrm>
            <a:off x="2995002" y="1835198"/>
            <a:ext cx="2493962" cy="251089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Rounded Rectangle 29"/>
          <p:cNvSpPr>
            <a:spLocks noChangeArrowheads="1"/>
          </p:cNvSpPr>
          <p:nvPr/>
        </p:nvSpPr>
        <p:spPr bwMode="auto">
          <a:xfrm>
            <a:off x="6700838" y="1452563"/>
            <a:ext cx="1377950" cy="1161521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Rounded Rectangle 31"/>
          <p:cNvSpPr>
            <a:spLocks noChangeArrowheads="1"/>
          </p:cNvSpPr>
          <p:nvPr/>
        </p:nvSpPr>
        <p:spPr bwMode="auto">
          <a:xfrm>
            <a:off x="6700838" y="2701396"/>
            <a:ext cx="1377950" cy="1161521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Rounded Rectangle 32"/>
          <p:cNvSpPr>
            <a:spLocks noChangeArrowheads="1"/>
          </p:cNvSpPr>
          <p:nvPr/>
        </p:nvSpPr>
        <p:spPr bwMode="auto">
          <a:xfrm>
            <a:off x="6699250" y="3988595"/>
            <a:ext cx="1377950" cy="1161521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TextBox 33"/>
          <p:cNvSpPr txBox="1">
            <a:spLocks noChangeArrowheads="1"/>
          </p:cNvSpPr>
          <p:nvPr/>
        </p:nvSpPr>
        <p:spPr bwMode="auto">
          <a:xfrm>
            <a:off x="2768600" y="1375834"/>
            <a:ext cx="2083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Submit server</a:t>
            </a:r>
          </a:p>
        </p:txBody>
      </p:sp>
      <p:sp>
        <p:nvSpPr>
          <p:cNvPr id="43023" name="TextBox 34"/>
          <p:cNvSpPr txBox="1">
            <a:spLocks noChangeArrowheads="1"/>
          </p:cNvSpPr>
          <p:nvPr/>
        </p:nvSpPr>
        <p:spPr bwMode="auto">
          <a:xfrm>
            <a:off x="6256339" y="1045105"/>
            <a:ext cx="22373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Execute server</a:t>
            </a:r>
          </a:p>
        </p:txBody>
      </p:sp>
      <p:cxnSp>
        <p:nvCxnSpPr>
          <p:cNvPr id="43024" name="Straight Arrow Connector 9"/>
          <p:cNvCxnSpPr>
            <a:cxnSpLocks noChangeShapeType="1"/>
            <a:stCxn id="43018" idx="3"/>
            <a:endCxn id="43019" idx="1"/>
          </p:cNvCxnSpPr>
          <p:nvPr/>
        </p:nvCxnSpPr>
        <p:spPr bwMode="auto">
          <a:xfrm flipV="1">
            <a:off x="5488964" y="2033324"/>
            <a:ext cx="1211874" cy="1057322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25" name="Straight Arrow Connector 15"/>
          <p:cNvCxnSpPr>
            <a:cxnSpLocks noChangeShapeType="1"/>
            <a:stCxn id="43018" idx="3"/>
            <a:endCxn id="43020" idx="1"/>
          </p:cNvCxnSpPr>
          <p:nvPr/>
        </p:nvCxnSpPr>
        <p:spPr bwMode="auto">
          <a:xfrm>
            <a:off x="5488964" y="3090646"/>
            <a:ext cx="1211874" cy="191511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26" name="Straight Arrow Connector 19"/>
          <p:cNvCxnSpPr>
            <a:cxnSpLocks noChangeShapeType="1"/>
            <a:stCxn id="43018" idx="3"/>
            <a:endCxn id="43021" idx="1"/>
          </p:cNvCxnSpPr>
          <p:nvPr/>
        </p:nvCxnSpPr>
        <p:spPr bwMode="auto">
          <a:xfrm>
            <a:off x="5488964" y="3090646"/>
            <a:ext cx="1210286" cy="147871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39" name="Straight Arrow Connector 47"/>
          <p:cNvCxnSpPr>
            <a:cxnSpLocks noChangeShapeType="1"/>
          </p:cNvCxnSpPr>
          <p:nvPr/>
        </p:nvCxnSpPr>
        <p:spPr bwMode="auto">
          <a:xfrm>
            <a:off x="1826698" y="2670308"/>
            <a:ext cx="1492155" cy="573796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040" name="TextBox 48"/>
          <p:cNvSpPr txBox="1">
            <a:spLocks noChangeArrowheads="1"/>
          </p:cNvSpPr>
          <p:nvPr/>
        </p:nvSpPr>
        <p:spPr bwMode="auto">
          <a:xfrm>
            <a:off x="329703" y="1660105"/>
            <a:ext cx="12452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compile</a:t>
            </a:r>
          </a:p>
        </p:txBody>
      </p:sp>
      <p:pic>
        <p:nvPicPr>
          <p:cNvPr id="43041" name="Picture 51" descr="brows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6" y="4397375"/>
            <a:ext cx="184192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42" name="Straight Arrow Connector 53"/>
          <p:cNvCxnSpPr>
            <a:cxnSpLocks noChangeShapeType="1"/>
            <a:stCxn id="43041" idx="0"/>
          </p:cNvCxnSpPr>
          <p:nvPr/>
        </p:nvCxnSpPr>
        <p:spPr bwMode="auto">
          <a:xfrm flipV="1">
            <a:off x="1419016" y="3244104"/>
            <a:ext cx="1899837" cy="1153271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043" name="TextBox 54"/>
          <p:cNvSpPr txBox="1">
            <a:spLocks noChangeArrowheads="1"/>
          </p:cNvSpPr>
          <p:nvPr/>
        </p:nvSpPr>
        <p:spPr bwMode="auto">
          <a:xfrm>
            <a:off x="515328" y="3836459"/>
            <a:ext cx="1502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download</a:t>
            </a:r>
          </a:p>
        </p:txBody>
      </p:sp>
      <p:sp>
        <p:nvSpPr>
          <p:cNvPr id="43044" name="TextBox 55"/>
          <p:cNvSpPr txBox="1">
            <a:spLocks noChangeArrowheads="1"/>
          </p:cNvSpPr>
          <p:nvPr/>
        </p:nvSpPr>
        <p:spPr bwMode="auto">
          <a:xfrm>
            <a:off x="470879" y="3492501"/>
            <a:ext cx="1348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Option 2</a:t>
            </a:r>
          </a:p>
        </p:txBody>
      </p:sp>
      <p:cxnSp>
        <p:nvCxnSpPr>
          <p:cNvPr id="43045" name="Straight Connector 57"/>
          <p:cNvCxnSpPr>
            <a:cxnSpLocks noChangeShapeType="1"/>
          </p:cNvCxnSpPr>
          <p:nvPr/>
        </p:nvCxnSpPr>
        <p:spPr bwMode="auto">
          <a:xfrm>
            <a:off x="230188" y="3315231"/>
            <a:ext cx="2109788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0D0EA12F-9F08-0C4F-8838-E23141DF7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56"/>
          <a:stretch/>
        </p:blipFill>
        <p:spPr>
          <a:xfrm>
            <a:off x="3515953" y="2637277"/>
            <a:ext cx="1405739" cy="11954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2EAA492-BB09-DA47-9770-85FC4C44D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4"/>
          <a:stretch/>
        </p:blipFill>
        <p:spPr>
          <a:xfrm>
            <a:off x="3868950" y="3280407"/>
            <a:ext cx="635805" cy="5044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D3EDE-C044-5E4C-A584-861A4E2C1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56"/>
          <a:stretch/>
        </p:blipFill>
        <p:spPr>
          <a:xfrm>
            <a:off x="6831923" y="1547325"/>
            <a:ext cx="1206682" cy="10262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2585EE9-0A93-3847-8EF7-4B1AD1B6EC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4"/>
          <a:stretch/>
        </p:blipFill>
        <p:spPr>
          <a:xfrm>
            <a:off x="7158990" y="2107161"/>
            <a:ext cx="545773" cy="4329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20E79C7-8686-7949-83F4-7DC20DDEB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56"/>
          <a:stretch/>
        </p:blipFill>
        <p:spPr>
          <a:xfrm>
            <a:off x="6853513" y="2769055"/>
            <a:ext cx="1206682" cy="10262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548283C-5E3B-7F42-B092-DA29CC3B9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4"/>
          <a:stretch/>
        </p:blipFill>
        <p:spPr>
          <a:xfrm>
            <a:off x="7180580" y="3328891"/>
            <a:ext cx="545773" cy="43299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DD0B341-5B06-4F44-AA97-8CF03B5E4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56"/>
          <a:stretch/>
        </p:blipFill>
        <p:spPr>
          <a:xfrm>
            <a:off x="6871555" y="4056253"/>
            <a:ext cx="1206682" cy="10262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E1C629D-1CF1-D344-BB68-24921C3EE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4"/>
          <a:stretch/>
        </p:blipFill>
        <p:spPr>
          <a:xfrm>
            <a:off x="7198622" y="4616089"/>
            <a:ext cx="545773" cy="4329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A5F2C3-C017-F84C-8709-2810846FB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968"/>
          <a:stretch/>
        </p:blipFill>
        <p:spPr>
          <a:xfrm>
            <a:off x="925986" y="2221021"/>
            <a:ext cx="987352" cy="8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96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Wrapper Script Workflow</a:t>
            </a:r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AC78C8-10C2-A843-882E-D2283988E32F}" type="slidenum">
              <a:rPr lang="en-US" sz="1400">
                <a:solidFill>
                  <a:srgbClr val="FF8000"/>
                </a:solidFill>
              </a:rPr>
              <a:pPr/>
              <a:t>34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47107" name="Rounded Rectangle 2"/>
          <p:cNvSpPr>
            <a:spLocks noChangeArrowheads="1"/>
          </p:cNvSpPr>
          <p:nvPr/>
        </p:nvSpPr>
        <p:spPr bwMode="auto">
          <a:xfrm>
            <a:off x="366713" y="1861344"/>
            <a:ext cx="2493962" cy="343032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Rounded Rectangle 29"/>
          <p:cNvSpPr>
            <a:spLocks noChangeArrowheads="1"/>
          </p:cNvSpPr>
          <p:nvPr/>
        </p:nvSpPr>
        <p:spPr bwMode="auto">
          <a:xfrm>
            <a:off x="4421188" y="1516063"/>
            <a:ext cx="3917950" cy="1161521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Rounded Rectangle 31"/>
          <p:cNvSpPr>
            <a:spLocks noChangeArrowheads="1"/>
          </p:cNvSpPr>
          <p:nvPr/>
        </p:nvSpPr>
        <p:spPr bwMode="auto">
          <a:xfrm>
            <a:off x="4421189" y="2766219"/>
            <a:ext cx="3902075" cy="116019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0" name="Rounded Rectangle 32"/>
          <p:cNvSpPr>
            <a:spLocks noChangeArrowheads="1"/>
          </p:cNvSpPr>
          <p:nvPr/>
        </p:nvSpPr>
        <p:spPr bwMode="auto">
          <a:xfrm>
            <a:off x="4419601" y="4053417"/>
            <a:ext cx="3889375" cy="116019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TextBox 33"/>
          <p:cNvSpPr txBox="1">
            <a:spLocks noChangeArrowheads="1"/>
          </p:cNvSpPr>
          <p:nvPr/>
        </p:nvSpPr>
        <p:spPr bwMode="auto">
          <a:xfrm>
            <a:off x="488950" y="1440657"/>
            <a:ext cx="2083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Submit server</a:t>
            </a:r>
          </a:p>
        </p:txBody>
      </p:sp>
      <p:sp>
        <p:nvSpPr>
          <p:cNvPr id="47112" name="TextBox 34"/>
          <p:cNvSpPr txBox="1">
            <a:spLocks noChangeArrowheads="1"/>
          </p:cNvSpPr>
          <p:nvPr/>
        </p:nvSpPr>
        <p:spPr bwMode="auto">
          <a:xfrm>
            <a:off x="3976689" y="1108605"/>
            <a:ext cx="22373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Execute server</a:t>
            </a:r>
          </a:p>
        </p:txBody>
      </p:sp>
      <p:cxnSp>
        <p:nvCxnSpPr>
          <p:cNvPr id="47113" name="Straight Arrow Connector 9"/>
          <p:cNvCxnSpPr>
            <a:cxnSpLocks noChangeShapeType="1"/>
            <a:stCxn id="47107" idx="3"/>
            <a:endCxn id="47108" idx="1"/>
          </p:cNvCxnSpPr>
          <p:nvPr/>
        </p:nvCxnSpPr>
        <p:spPr bwMode="auto">
          <a:xfrm flipV="1">
            <a:off x="2860676" y="2096824"/>
            <a:ext cx="1560513" cy="1479021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Arrow Connector 15"/>
          <p:cNvCxnSpPr>
            <a:cxnSpLocks noChangeShapeType="1"/>
            <a:stCxn id="47107" idx="3"/>
            <a:endCxn id="47109" idx="1"/>
          </p:cNvCxnSpPr>
          <p:nvPr/>
        </p:nvCxnSpPr>
        <p:spPr bwMode="auto">
          <a:xfrm flipV="1">
            <a:off x="2860676" y="3346979"/>
            <a:ext cx="1560513" cy="228865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Arrow Connector 19"/>
          <p:cNvCxnSpPr>
            <a:cxnSpLocks noChangeShapeType="1"/>
            <a:stCxn id="47107" idx="3"/>
            <a:endCxn id="47110" idx="1"/>
          </p:cNvCxnSpPr>
          <p:nvPr/>
        </p:nvCxnSpPr>
        <p:spPr bwMode="auto">
          <a:xfrm>
            <a:off x="2860676" y="3575844"/>
            <a:ext cx="1558925" cy="1058333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7124" name="TextBox 20"/>
          <p:cNvSpPr txBox="1">
            <a:spLocks noChangeArrowheads="1"/>
          </p:cNvSpPr>
          <p:nvPr/>
        </p:nvSpPr>
        <p:spPr bwMode="auto">
          <a:xfrm>
            <a:off x="5584825" y="1555751"/>
            <a:ext cx="1816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set up        run</a:t>
            </a:r>
          </a:p>
        </p:txBody>
      </p:sp>
      <p:sp>
        <p:nvSpPr>
          <p:cNvPr id="47125" name="Left Brace 21"/>
          <p:cNvSpPr>
            <a:spLocks/>
          </p:cNvSpPr>
          <p:nvPr/>
        </p:nvSpPr>
        <p:spPr bwMode="auto">
          <a:xfrm>
            <a:off x="5126038" y="1657615"/>
            <a:ext cx="336550" cy="904875"/>
          </a:xfrm>
          <a:prstGeom prst="leftBrace">
            <a:avLst>
              <a:gd name="adj1" fmla="val 8335"/>
              <a:gd name="adj2" fmla="val 50000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7126" name="TextBox 58"/>
          <p:cNvSpPr txBox="1">
            <a:spLocks noChangeArrowheads="1"/>
          </p:cNvSpPr>
          <p:nvPr/>
        </p:nvSpPr>
        <p:spPr bwMode="auto">
          <a:xfrm>
            <a:off x="407832" y="1947916"/>
            <a:ext cx="17940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wrapper script</a:t>
            </a:r>
          </a:p>
        </p:txBody>
      </p:sp>
      <p:sp>
        <p:nvSpPr>
          <p:cNvPr id="47127" name="TextBox 59"/>
          <p:cNvSpPr txBox="1">
            <a:spLocks noChangeArrowheads="1"/>
          </p:cNvSpPr>
          <p:nvPr/>
        </p:nvSpPr>
        <p:spPr bwMode="auto">
          <a:xfrm>
            <a:off x="348639" y="3251573"/>
            <a:ext cx="254008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buFontTx/>
              <a:buNone/>
            </a:pPr>
            <a:r>
              <a:rPr lang="en-US" sz="2000" dirty="0"/>
              <a:t>source code, compiled code or single binary</a:t>
            </a:r>
          </a:p>
        </p:txBody>
      </p:sp>
      <p:sp>
        <p:nvSpPr>
          <p:cNvPr id="47135" name="Left Brace 67"/>
          <p:cNvSpPr>
            <a:spLocks/>
          </p:cNvSpPr>
          <p:nvPr/>
        </p:nvSpPr>
        <p:spPr bwMode="auto">
          <a:xfrm>
            <a:off x="5202238" y="2944813"/>
            <a:ext cx="336550" cy="904875"/>
          </a:xfrm>
          <a:prstGeom prst="leftBrace">
            <a:avLst>
              <a:gd name="adj1" fmla="val 8335"/>
              <a:gd name="adj2" fmla="val 50000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7143" name="Left Brace 75"/>
          <p:cNvSpPr>
            <a:spLocks/>
          </p:cNvSpPr>
          <p:nvPr/>
        </p:nvSpPr>
        <p:spPr bwMode="auto">
          <a:xfrm>
            <a:off x="5248275" y="4258469"/>
            <a:ext cx="336550" cy="904875"/>
          </a:xfrm>
          <a:prstGeom prst="leftBrace">
            <a:avLst>
              <a:gd name="adj1" fmla="val 8335"/>
              <a:gd name="adj2" fmla="val 50000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E8871B35-2ADE-9F4A-A03D-AB202F2E2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448" y="2799659"/>
            <a:ext cx="1816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set up        run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1D568D4E-2C21-0642-9D01-D8D91B4FA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217" y="4094132"/>
            <a:ext cx="1816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set up        run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305BA56-F978-0744-B9BC-8EA09BE92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56"/>
          <a:stretch/>
        </p:blipFill>
        <p:spPr>
          <a:xfrm>
            <a:off x="1304873" y="4254534"/>
            <a:ext cx="863636" cy="7344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9EDD25-ECAA-6449-8819-0984A4FD8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49"/>
          <a:stretch/>
        </p:blipFill>
        <p:spPr>
          <a:xfrm>
            <a:off x="500637" y="4190434"/>
            <a:ext cx="1014442" cy="8414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CA53BE3-8344-A443-B11C-7C6E95578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444"/>
          <a:stretch/>
        </p:blipFill>
        <p:spPr>
          <a:xfrm>
            <a:off x="6371425" y="4508625"/>
            <a:ext cx="630781" cy="5081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EF6C380-C72A-084E-9E30-4661BB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49"/>
          <a:stretch/>
        </p:blipFill>
        <p:spPr>
          <a:xfrm>
            <a:off x="5584825" y="4524894"/>
            <a:ext cx="571545" cy="4741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6901DBC-1174-D94A-8BC8-D154C4D02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391"/>
          <a:stretch/>
        </p:blipFill>
        <p:spPr>
          <a:xfrm>
            <a:off x="7197767" y="4552078"/>
            <a:ext cx="508101" cy="419736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D79F2A2-1AF8-6F41-8856-4F1719C6FF5B}"/>
              </a:ext>
            </a:extLst>
          </p:cNvPr>
          <p:cNvCxnSpPr>
            <a:cxnSpLocks/>
            <a:stCxn id="46" idx="3"/>
            <a:endCxn id="45" idx="1"/>
          </p:cNvCxnSpPr>
          <p:nvPr/>
        </p:nvCxnSpPr>
        <p:spPr bwMode="auto">
          <a:xfrm>
            <a:off x="6156370" y="4761946"/>
            <a:ext cx="215055" cy="744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2D85301-F041-4048-AC6A-7A479160212B}"/>
              </a:ext>
            </a:extLst>
          </p:cNvPr>
          <p:cNvCxnSpPr>
            <a:cxnSpLocks/>
            <a:stCxn id="45" idx="3"/>
            <a:endCxn id="47" idx="1"/>
          </p:cNvCxnSpPr>
          <p:nvPr/>
        </p:nvCxnSpPr>
        <p:spPr bwMode="auto">
          <a:xfrm flipV="1">
            <a:off x="7002206" y="4761946"/>
            <a:ext cx="195561" cy="744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508D4099-9A86-ED45-BE90-5AAB93917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444"/>
          <a:stretch/>
        </p:blipFill>
        <p:spPr>
          <a:xfrm>
            <a:off x="6293567" y="1904463"/>
            <a:ext cx="630781" cy="50812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08B2FAA-D7D7-594D-8D88-B7693C953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49"/>
          <a:stretch/>
        </p:blipFill>
        <p:spPr>
          <a:xfrm>
            <a:off x="5506967" y="1920732"/>
            <a:ext cx="571545" cy="47410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8AD959D-64B1-9047-9038-4110D7B7FA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391"/>
          <a:stretch/>
        </p:blipFill>
        <p:spPr>
          <a:xfrm>
            <a:off x="7119909" y="1947916"/>
            <a:ext cx="508101" cy="419736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07AD2DE-7214-364D-AED2-8ECF7208B610}"/>
              </a:ext>
            </a:extLst>
          </p:cNvPr>
          <p:cNvCxnSpPr>
            <a:cxnSpLocks/>
            <a:stCxn id="60" idx="3"/>
            <a:endCxn id="59" idx="1"/>
          </p:cNvCxnSpPr>
          <p:nvPr/>
        </p:nvCxnSpPr>
        <p:spPr bwMode="auto">
          <a:xfrm>
            <a:off x="6078512" y="2157784"/>
            <a:ext cx="215055" cy="744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7780210-17BC-4D40-A234-485B62ADD5EC}"/>
              </a:ext>
            </a:extLst>
          </p:cNvPr>
          <p:cNvCxnSpPr>
            <a:cxnSpLocks/>
            <a:stCxn id="59" idx="3"/>
            <a:endCxn id="61" idx="1"/>
          </p:cNvCxnSpPr>
          <p:nvPr/>
        </p:nvCxnSpPr>
        <p:spPr bwMode="auto">
          <a:xfrm flipV="1">
            <a:off x="6924348" y="2157784"/>
            <a:ext cx="195561" cy="744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90B6AE84-C4DD-3149-9D21-82734F9F3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444"/>
          <a:stretch/>
        </p:blipFill>
        <p:spPr>
          <a:xfrm>
            <a:off x="6293567" y="3217538"/>
            <a:ext cx="630781" cy="50812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444AD40-4C21-4F4C-857F-5061CA33D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49"/>
          <a:stretch/>
        </p:blipFill>
        <p:spPr>
          <a:xfrm>
            <a:off x="5506967" y="3233807"/>
            <a:ext cx="571545" cy="47410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000C98E-9674-9E43-B992-10322C66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391"/>
          <a:stretch/>
        </p:blipFill>
        <p:spPr>
          <a:xfrm>
            <a:off x="7119909" y="3260991"/>
            <a:ext cx="508101" cy="419736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A9FEDEB-08B5-3448-AB00-5604C171B790}"/>
              </a:ext>
            </a:extLst>
          </p:cNvPr>
          <p:cNvCxnSpPr>
            <a:cxnSpLocks/>
            <a:stCxn id="65" idx="3"/>
            <a:endCxn id="64" idx="1"/>
          </p:cNvCxnSpPr>
          <p:nvPr/>
        </p:nvCxnSpPr>
        <p:spPr bwMode="auto">
          <a:xfrm>
            <a:off x="6078512" y="3470859"/>
            <a:ext cx="215055" cy="744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C76AB3D-0CEC-4E46-9BCE-3185BC9B3921}"/>
              </a:ext>
            </a:extLst>
          </p:cNvPr>
          <p:cNvCxnSpPr>
            <a:cxnSpLocks/>
            <a:stCxn id="64" idx="3"/>
            <a:endCxn id="66" idx="1"/>
          </p:cNvCxnSpPr>
          <p:nvPr/>
        </p:nvCxnSpPr>
        <p:spPr bwMode="auto">
          <a:xfrm flipV="1">
            <a:off x="6924348" y="3470859"/>
            <a:ext cx="195561" cy="744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A5C2734-39EC-4C41-B3C6-5808DEA670EA}"/>
              </a:ext>
            </a:extLst>
          </p:cNvPr>
          <p:cNvSpPr txBox="1"/>
          <p:nvPr/>
        </p:nvSpPr>
        <p:spPr>
          <a:xfrm>
            <a:off x="0" y="5266085"/>
            <a:ext cx="3299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/>
              <a:t>script by ✦ </a:t>
            </a:r>
            <a:r>
              <a:rPr lang="en-US" sz="1050" dirty="0" err="1"/>
              <a:t>Shmidt</a:t>
            </a:r>
            <a:r>
              <a:rPr lang="en-US" sz="1050" dirty="0"/>
              <a:t> Sergey ✦ from the Noun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E69BBF-1EB2-D14B-94AE-3AC2ABEB66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241"/>
          <a:stretch/>
        </p:blipFill>
        <p:spPr>
          <a:xfrm>
            <a:off x="820736" y="2313256"/>
            <a:ext cx="1018761" cy="87367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4703823-0EC0-A149-A48A-B49DCFF884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241"/>
          <a:stretch/>
        </p:blipFill>
        <p:spPr>
          <a:xfrm>
            <a:off x="4558630" y="3091478"/>
            <a:ext cx="594321" cy="5096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7D813B3-061A-D34A-8555-C6FFE6EF98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241"/>
          <a:stretch/>
        </p:blipFill>
        <p:spPr>
          <a:xfrm>
            <a:off x="4576182" y="1841983"/>
            <a:ext cx="594321" cy="5096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0663AC0-799B-FA4A-AC0D-33DEDA617F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241"/>
          <a:stretch/>
        </p:blipFill>
        <p:spPr>
          <a:xfrm>
            <a:off x="4607763" y="4456066"/>
            <a:ext cx="594321" cy="5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6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364A-0422-F94A-AB1B-7D8A3270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 Along Containers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75ED1-D542-FA40-A724-6EBCD5748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55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1" y="1111250"/>
            <a:ext cx="7764463" cy="200686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Containers are a tool for capturing an entire job “environment” (software, libraries, operating system) into an “image” that can be used again. 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Times" charset="0"/>
              <a:buNone/>
              <a:defRPr/>
            </a:pPr>
            <a:endParaRPr lang="en-US" dirty="0"/>
          </a:p>
          <a:p>
            <a:pPr marL="0" indent="0">
              <a:buFont typeface="Times" charset="0"/>
              <a:buNone/>
              <a:defRPr/>
            </a:pPr>
            <a:endParaRPr lang="en-US" sz="1400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5CAD89-08D1-254C-B135-895A8D109FB3}" type="slidenum">
              <a:rPr lang="en-US" sz="1400">
                <a:solidFill>
                  <a:srgbClr val="FF8000"/>
                </a:solidFill>
              </a:rPr>
              <a:pPr/>
              <a:t>36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34820" name="Picture 1" descr="single-cube_318-361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" y="3216833"/>
            <a:ext cx="2531080" cy="218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R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6" y="4140229"/>
            <a:ext cx="8845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4"/>
          <p:cNvSpPr txBox="1">
            <a:spLocks noChangeArrowheads="1"/>
          </p:cNvSpPr>
          <p:nvPr/>
        </p:nvSpPr>
        <p:spPr bwMode="auto">
          <a:xfrm>
            <a:off x="4939714" y="5473515"/>
            <a:ext cx="38731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100" dirty="0"/>
              <a:t>Credit: polaroid photos by Nick Bluth from the Noun Project</a:t>
            </a:r>
          </a:p>
        </p:txBody>
      </p:sp>
      <p:pic>
        <p:nvPicPr>
          <p:cNvPr id="34823" name="Picture 7" descr="noun_782805_c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3854304" y="3723510"/>
            <a:ext cx="143827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rstudio-hex-ggplot2-dot-ps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12" y="3296208"/>
            <a:ext cx="749666" cy="73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tidyr-hexbin-sticker-from-rstudi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79" y="4342636"/>
            <a:ext cx="798724" cy="77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 descr="readr-hexbin-sticker-from-rstudi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42" y="3830666"/>
            <a:ext cx="85084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3" descr="single-cube_318-361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50" y="3181114"/>
            <a:ext cx="2451479" cy="218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4" descr="R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124" y="4164986"/>
            <a:ext cx="856756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5" descr="rstudio-hex-ggplot2-dot-ps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02" y="3260490"/>
            <a:ext cx="726089" cy="73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6" descr="tidyr-hexbin-sticker-from-rstudi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12" y="4305594"/>
            <a:ext cx="773604" cy="77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7" descr="readr-hexbin-sticker-from-rstudi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912" y="3794948"/>
            <a:ext cx="822604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>
            <a:stCxn id="34820" idx="3"/>
            <a:endCxn id="34823" idx="1"/>
          </p:cNvCxnSpPr>
          <p:nvPr/>
        </p:nvCxnSpPr>
        <p:spPr bwMode="auto">
          <a:xfrm flipV="1">
            <a:off x="3281215" y="4219604"/>
            <a:ext cx="573089" cy="8929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4823" idx="3"/>
            <a:endCxn id="34827" idx="1"/>
          </p:cNvCxnSpPr>
          <p:nvPr/>
        </p:nvCxnSpPr>
        <p:spPr bwMode="auto">
          <a:xfrm>
            <a:off x="5292579" y="4219604"/>
            <a:ext cx="755271" cy="5357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983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9E0E-81DB-5B41-8AEF-603E350B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to Our Analogy…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99923-85E9-274E-9B21-DDE2F7582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a container is kind of like bringing along a whole kitchen…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AC767-48BD-E741-9AC6-5BF1DE37E8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562AE-E65C-7F4C-B3DB-FDECEB2B6466}"/>
              </a:ext>
            </a:extLst>
          </p:cNvPr>
          <p:cNvSpPr/>
          <p:nvPr/>
        </p:nvSpPr>
        <p:spPr>
          <a:xfrm>
            <a:off x="4269547" y="542357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en-US" sz="1100" dirty="0"/>
              <a:t>Photo by </a:t>
            </a:r>
            <a:r>
              <a:rPr lang="en-US" sz="1100" dirty="0" err="1">
                <a:hlinkClick r:id="rId2"/>
              </a:rPr>
              <a:t>PunkToad</a:t>
            </a:r>
            <a:r>
              <a:rPr lang="en-US" sz="1100" dirty="0"/>
              <a:t> on </a:t>
            </a:r>
            <a:r>
              <a:rPr lang="en-US" sz="1100" dirty="0">
                <a:hlinkClick r:id="rId3"/>
              </a:rPr>
              <a:t>Flickr</a:t>
            </a:r>
            <a:r>
              <a:rPr lang="en-US" sz="1100" dirty="0"/>
              <a:t>, CC-BY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1CB43-9DC0-B549-9D2F-527EDE3C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17" y="2261704"/>
            <a:ext cx="3673060" cy="275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78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Containers?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186608"/>
            <a:ext cx="3810000" cy="28298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Why use containers instead of the methods we just discussed?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F18898-9AEA-5546-A19A-544199C6E6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94E2-051A-DA48-858F-1FC58897A89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19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Containers?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107096"/>
            <a:ext cx="3810000" cy="2909404"/>
          </a:xfrm>
        </p:spPr>
        <p:txBody>
          <a:bodyPr/>
          <a:lstStyle/>
          <a:p>
            <a:r>
              <a:rPr lang="en-US" sz="2800" dirty="0"/>
              <a:t>Complex installations: </a:t>
            </a:r>
            <a:r>
              <a:rPr lang="en-US" sz="2000" dirty="0"/>
              <a:t>software that has a lot of dependencies or components.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8B6B26-4006-2D43-968F-60203D3023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7100" y="1797050"/>
            <a:ext cx="3810000" cy="25336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94E2-051A-DA48-858F-1FC58897A89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15561B-91D5-984D-9BE2-C03E6FC28CA4}"/>
              </a:ext>
            </a:extLst>
          </p:cNvPr>
          <p:cNvSpPr/>
          <p:nvPr/>
        </p:nvSpPr>
        <p:spPr>
          <a:xfrm>
            <a:off x="4269547" y="542357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en-US" sz="1100" dirty="0"/>
              <a:t>Photo on </a:t>
            </a:r>
            <a:r>
              <a:rPr lang="en-US" sz="1100" dirty="0">
                <a:hlinkClick r:id="rId4"/>
              </a:rPr>
              <a:t>pikrepo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4582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On Your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latin typeface="Arial" charset="0"/>
              </a:rPr>
              <a:t>You know what you already have.</a:t>
            </a:r>
          </a:p>
          <a:p>
            <a:pPr lvl="1">
              <a:defRPr/>
            </a:pPr>
            <a:r>
              <a:rPr lang="en-US" sz="2400" dirty="0">
                <a:latin typeface="Arial" charset="0"/>
              </a:rPr>
              <a:t>All the software you need is already installed.</a:t>
            </a:r>
          </a:p>
          <a:p>
            <a:pPr>
              <a:defRPr/>
            </a:pPr>
            <a:r>
              <a:rPr lang="en-US" sz="2800" dirty="0">
                <a:latin typeface="Arial" charset="0"/>
              </a:rPr>
              <a:t>You know where everything is (mostly). </a:t>
            </a:r>
          </a:p>
          <a:p>
            <a:pPr>
              <a:defRPr/>
            </a:pPr>
            <a:r>
              <a:rPr lang="en-US" sz="2800" dirty="0">
                <a:latin typeface="Arial" charset="0"/>
              </a:rPr>
              <a:t>You have full control.</a:t>
            </a:r>
          </a:p>
          <a:p>
            <a:pPr lvl="1">
              <a:defRPr/>
            </a:pPr>
            <a:r>
              <a:rPr lang="en-US" sz="2400" dirty="0">
                <a:latin typeface="Arial" charset="0"/>
              </a:rPr>
              <a:t>You can add new programs when and where you want.</a:t>
            </a:r>
          </a:p>
          <a:p>
            <a:pPr>
              <a:defRPr/>
            </a:pPr>
            <a:endParaRPr lang="en-US" sz="2800" dirty="0">
              <a:latin typeface="Arial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AA4010-126B-4B47-B4F6-5F20F3246CA6}" type="slidenum">
              <a:rPr lang="en-US" sz="1400">
                <a:solidFill>
                  <a:srgbClr val="FF8000"/>
                </a:solidFill>
              </a:rPr>
              <a:pPr/>
              <a:t>4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Containers?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186608"/>
            <a:ext cx="3810000" cy="2829891"/>
          </a:xfrm>
        </p:spPr>
        <p:txBody>
          <a:bodyPr/>
          <a:lstStyle/>
          <a:p>
            <a:r>
              <a:rPr lang="en-US" sz="2800" dirty="0"/>
              <a:t>Software that can’t be moved: </a:t>
            </a:r>
            <a:r>
              <a:rPr lang="en-US" sz="2000" dirty="0"/>
              <a:t>do files or libraries have to be at a specific path?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1EE3AD-5BBB-784E-B74A-22CF37461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7100" y="1793875"/>
            <a:ext cx="3810000" cy="254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94E2-051A-DA48-858F-1FC58897A89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71B892-2574-3F47-AFDE-5300351CCEB9}"/>
              </a:ext>
            </a:extLst>
          </p:cNvPr>
          <p:cNvSpPr/>
          <p:nvPr/>
        </p:nvSpPr>
        <p:spPr>
          <a:xfrm>
            <a:off x="4269547" y="542357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en-US" sz="1100" dirty="0"/>
              <a:t>Photo by </a:t>
            </a:r>
            <a:r>
              <a:rPr lang="en-US" sz="1100" dirty="0">
                <a:hlinkClick r:id="rId4"/>
              </a:rPr>
              <a:t>R. Miller</a:t>
            </a:r>
            <a:r>
              <a:rPr lang="en-US" sz="1100" dirty="0"/>
              <a:t> on </a:t>
            </a:r>
            <a:r>
              <a:rPr lang="en-US" sz="1100" dirty="0">
                <a:hlinkClick r:id="rId5"/>
              </a:rPr>
              <a:t>Flickr</a:t>
            </a:r>
            <a:r>
              <a:rPr lang="en-US" sz="1100" dirty="0"/>
              <a:t>, CC-BY</a:t>
            </a:r>
          </a:p>
        </p:txBody>
      </p:sp>
    </p:spTree>
    <p:extLst>
      <p:ext uri="{BB962C8B-B14F-4D97-AF65-F5344CB8AC3E}">
        <p14:creationId xmlns:p14="http://schemas.microsoft.com/office/powerpoint/2010/main" val="2987764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Containers?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365512"/>
            <a:ext cx="3810000" cy="2650987"/>
          </a:xfrm>
        </p:spPr>
        <p:txBody>
          <a:bodyPr/>
          <a:lstStyle/>
          <a:p>
            <a:r>
              <a:rPr lang="en-US" dirty="0"/>
              <a:t>Sharing with others: </a:t>
            </a:r>
            <a:r>
              <a:rPr lang="en-US" sz="2000" dirty="0"/>
              <a:t>one container can be used by a whole group that’s doing the same thing.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2D0A54-FE9F-6A41-913A-EBB6FE5DC1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7100" y="1635125"/>
            <a:ext cx="3810000" cy="2857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94E2-051A-DA48-858F-1FC58897A89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5706E0-4FE8-AD4E-A2B5-64FECA0D1367}"/>
              </a:ext>
            </a:extLst>
          </p:cNvPr>
          <p:cNvSpPr/>
          <p:nvPr/>
        </p:nvSpPr>
        <p:spPr>
          <a:xfrm>
            <a:off x="4269547" y="542357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en-US" sz="1100" dirty="0"/>
              <a:t>Photo by </a:t>
            </a:r>
            <a:r>
              <a:rPr lang="en-US" sz="1100" dirty="0">
                <a:hlinkClick r:id="rId4"/>
              </a:rPr>
              <a:t>Ella Olsson</a:t>
            </a:r>
            <a:r>
              <a:rPr lang="en-US" sz="1100" dirty="0"/>
              <a:t> on </a:t>
            </a:r>
            <a:r>
              <a:rPr lang="en-US" sz="1100" dirty="0">
                <a:hlinkClick r:id="rId5"/>
              </a:rPr>
              <a:t>Flickr</a:t>
            </a:r>
            <a:r>
              <a:rPr lang="en-US" sz="1100" dirty="0"/>
              <a:t>, CC-BY</a:t>
            </a:r>
          </a:p>
        </p:txBody>
      </p:sp>
    </p:spTree>
    <p:extLst>
      <p:ext uri="{BB962C8B-B14F-4D97-AF65-F5344CB8AC3E}">
        <p14:creationId xmlns:p14="http://schemas.microsoft.com/office/powerpoint/2010/main" val="357643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Containers?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365512"/>
            <a:ext cx="3810000" cy="2650987"/>
          </a:xfrm>
        </p:spPr>
        <p:txBody>
          <a:bodyPr/>
          <a:lstStyle/>
          <a:p>
            <a:r>
              <a:rPr lang="en-US" dirty="0"/>
              <a:t>Running on different systems: </a:t>
            </a:r>
            <a:r>
              <a:rPr lang="en-US" sz="2000" dirty="0"/>
              <a:t>The same container can run on Linux, Mac and Windows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94E2-051A-DA48-858F-1FC58897A89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5706E0-4FE8-AD4E-A2B5-64FECA0D1367}"/>
              </a:ext>
            </a:extLst>
          </p:cNvPr>
          <p:cNvSpPr/>
          <p:nvPr/>
        </p:nvSpPr>
        <p:spPr>
          <a:xfrm>
            <a:off x="4269547" y="542357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en-US" sz="1100" dirty="0"/>
              <a:t>Photo by </a:t>
            </a:r>
            <a:r>
              <a:rPr lang="en-US" sz="1100" dirty="0">
                <a:hlinkClick r:id="rId3"/>
              </a:rPr>
              <a:t>Ilona Frey</a:t>
            </a:r>
            <a:r>
              <a:rPr lang="en-US" sz="1100" dirty="0"/>
              <a:t> on </a:t>
            </a:r>
            <a:r>
              <a:rPr lang="en-US" sz="1100" dirty="0">
                <a:hlinkClick r:id="rId4"/>
              </a:rPr>
              <a:t>Unsplash</a:t>
            </a:r>
            <a:r>
              <a:rPr lang="en-US" sz="1100" dirty="0"/>
              <a:t> </a:t>
            </a:r>
          </a:p>
        </p:txBody>
      </p:sp>
      <p:pic>
        <p:nvPicPr>
          <p:cNvPr id="10" name="Content Placeholder 9" descr="A blue suitcase on a bench&#10;&#10;Description automatically generated with low confidence">
            <a:extLst>
              <a:ext uri="{FF2B5EF4-FFF2-40B4-BE49-F238E27FC236}">
                <a16:creationId xmlns:a16="http://schemas.microsoft.com/office/drawing/2014/main" id="{B25CA7D0-1494-A944-8F96-E349FB942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737100" y="1793875"/>
            <a:ext cx="3810000" cy="2540000"/>
          </a:xfrm>
        </p:spPr>
      </p:pic>
    </p:spTree>
    <p:extLst>
      <p:ext uri="{BB962C8B-B14F-4D97-AF65-F5344CB8AC3E}">
        <p14:creationId xmlns:p14="http://schemas.microsoft.com/office/powerpoint/2010/main" val="408375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Containers?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2464904"/>
            <a:ext cx="3810000" cy="2551596"/>
          </a:xfrm>
        </p:spPr>
        <p:txBody>
          <a:bodyPr/>
          <a:lstStyle/>
          <a:p>
            <a:r>
              <a:rPr lang="en-US" sz="2800" dirty="0"/>
              <a:t>Reproducibility: </a:t>
            </a:r>
            <a:r>
              <a:rPr lang="en-US" sz="2000" dirty="0"/>
              <a:t>save a copy of your environment.</a:t>
            </a:r>
            <a:endParaRPr lang="en-US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9320AA-81B4-954B-92F9-7CECFCBBC9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7100" y="1793875"/>
            <a:ext cx="3810000" cy="254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94E2-051A-DA48-858F-1FC58897A89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D7DEF9-5BFF-6844-A323-CB27EB50D507}"/>
              </a:ext>
            </a:extLst>
          </p:cNvPr>
          <p:cNvSpPr/>
          <p:nvPr/>
        </p:nvSpPr>
        <p:spPr>
          <a:xfrm>
            <a:off x="4269547" y="542357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en-US" sz="1100" dirty="0"/>
              <a:t>Photo by </a:t>
            </a:r>
            <a:r>
              <a:rPr lang="en-US" sz="1100" dirty="0">
                <a:hlinkClick r:id="rId4"/>
              </a:rPr>
              <a:t>Marco </a:t>
            </a:r>
            <a:r>
              <a:rPr lang="en-US" sz="1100" dirty="0" err="1">
                <a:hlinkClick r:id="rId4"/>
              </a:rPr>
              <a:t>Verch</a:t>
            </a:r>
            <a:r>
              <a:rPr lang="en-US" sz="1100" dirty="0"/>
              <a:t> on </a:t>
            </a:r>
            <a:r>
              <a:rPr lang="en-US" sz="1100" dirty="0">
                <a:hlinkClick r:id="rId5"/>
              </a:rPr>
              <a:t>Flickr</a:t>
            </a:r>
            <a:r>
              <a:rPr lang="en-US" sz="1100" dirty="0"/>
              <a:t>, CC-BY</a:t>
            </a:r>
          </a:p>
        </p:txBody>
      </p:sp>
    </p:spTree>
    <p:extLst>
      <p:ext uri="{BB962C8B-B14F-4D97-AF65-F5344CB8AC3E}">
        <p14:creationId xmlns:p14="http://schemas.microsoft.com/office/powerpoint/2010/main" val="1419889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883D-DF8C-7A4C-989D-6306C677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3A68F-EFF8-B546-93B2-303438FEB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use a container as your software portability tool, need to either:</a:t>
            </a:r>
          </a:p>
          <a:p>
            <a:pPr lvl="1"/>
            <a:r>
              <a:rPr lang="en-US" dirty="0"/>
              <a:t>Find a pre-existing container with what you need.</a:t>
            </a:r>
          </a:p>
          <a:p>
            <a:pPr lvl="1"/>
            <a:r>
              <a:rPr lang="en-US" dirty="0"/>
              <a:t>Build your own container.*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D3C38-7ECB-CD43-A0C2-181D1EB47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097CA-B07B-1D43-B31C-742E171AB845}"/>
              </a:ext>
            </a:extLst>
          </p:cNvPr>
          <p:cNvSpPr txBox="1"/>
          <p:nvPr/>
        </p:nvSpPr>
        <p:spPr>
          <a:xfrm>
            <a:off x="6374710" y="534566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* not covered today</a:t>
            </a:r>
          </a:p>
        </p:txBody>
      </p:sp>
    </p:spTree>
    <p:extLst>
      <p:ext uri="{BB962C8B-B14F-4D97-AF65-F5344CB8AC3E}">
        <p14:creationId xmlns:p14="http://schemas.microsoft.com/office/powerpoint/2010/main" val="1422192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Container Types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682015" y="1111249"/>
            <a:ext cx="8125387" cy="4109861"/>
          </a:xfrm>
        </p:spPr>
        <p:txBody>
          <a:bodyPr/>
          <a:lstStyle/>
          <a:p>
            <a:pPr>
              <a:defRPr/>
            </a:pPr>
            <a:r>
              <a:rPr lang="en-US" dirty="0"/>
              <a:t>Two common container systems: </a:t>
            </a:r>
          </a:p>
          <a:p>
            <a:pPr marL="57150" indent="0">
              <a:buFont typeface="Times" charset="0"/>
              <a:buNone/>
              <a:defRPr/>
            </a:pPr>
            <a:r>
              <a:rPr lang="en-US" dirty="0" err="1"/>
              <a:t>Docker</a:t>
            </a:r>
            <a:r>
              <a:rPr lang="en-US" dirty="0"/>
              <a:t>				Singularity</a:t>
            </a:r>
          </a:p>
          <a:p>
            <a:pPr marL="57150" indent="0">
              <a:buNone/>
              <a:defRPr/>
            </a:pPr>
            <a:r>
              <a:rPr lang="en-US" sz="2400" dirty="0">
                <a:hlinkClick r:id="rId3"/>
              </a:rPr>
              <a:t>https://www.docker.com/</a:t>
            </a:r>
            <a:r>
              <a:rPr lang="en-US" sz="2400" dirty="0"/>
              <a:t> 		</a:t>
            </a:r>
            <a:r>
              <a:rPr lang="en-US" sz="2400" dirty="0">
                <a:hlinkClick r:id="rId4"/>
              </a:rPr>
              <a:t>https://sylabs.io/</a:t>
            </a:r>
            <a:r>
              <a:rPr lang="en-US" sz="2400" dirty="0"/>
              <a:t> </a:t>
            </a:r>
            <a:endParaRPr lang="en-US" dirty="0"/>
          </a:p>
          <a:p>
            <a:pPr marL="0" indent="0">
              <a:buFont typeface="Times" charset="0"/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Times" charset="0"/>
              <a:buNone/>
              <a:defRPr/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AAC499-1BB9-BC4A-AA35-623F188461AF}" type="slidenum">
              <a:rPr lang="en-US" sz="1400">
                <a:solidFill>
                  <a:srgbClr val="FF8000"/>
                </a:solidFill>
              </a:rPr>
              <a:pPr/>
              <a:t>45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35845" name="Picture 2" descr="Docker_(container_engine)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65" y="3255824"/>
            <a:ext cx="2895902" cy="66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singularit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43" y="3227042"/>
            <a:ext cx="1089025" cy="85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154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Container Types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682015" y="1111249"/>
            <a:ext cx="7212305" cy="4109861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Container system = </a:t>
            </a:r>
          </a:p>
          <a:p>
            <a:pPr lvl="1">
              <a:defRPr/>
            </a:pPr>
            <a:r>
              <a:rPr lang="en-US" sz="2000" dirty="0"/>
              <a:t>Container </a:t>
            </a:r>
            <a:r>
              <a:rPr lang="en-US" sz="2000" b="1" dirty="0"/>
              <a:t>image</a:t>
            </a:r>
            <a:r>
              <a:rPr lang="en-US" sz="2000" dirty="0"/>
              <a:t> </a:t>
            </a:r>
            <a:r>
              <a:rPr lang="en-US" sz="2000" b="1" dirty="0"/>
              <a:t>format</a:t>
            </a:r>
          </a:p>
          <a:p>
            <a:pPr lvl="1">
              <a:defRPr/>
            </a:pPr>
            <a:r>
              <a:rPr lang="en-US" sz="2000" dirty="0"/>
              <a:t>Container "</a:t>
            </a:r>
            <a:r>
              <a:rPr lang="en-US" sz="2000" b="1" dirty="0"/>
              <a:t>engine</a:t>
            </a:r>
            <a:r>
              <a:rPr lang="en-US" sz="2000" dirty="0"/>
              <a:t>" for running</a:t>
            </a:r>
          </a:p>
          <a:p>
            <a:pPr>
              <a:defRPr/>
            </a:pPr>
            <a:r>
              <a:rPr lang="en-US" sz="2400" b="1" dirty="0"/>
              <a:t>Image</a:t>
            </a:r>
            <a:r>
              <a:rPr lang="en-US" sz="2400" dirty="0"/>
              <a:t> </a:t>
            </a:r>
            <a:r>
              <a:rPr lang="en-US" sz="2400" b="1" dirty="0"/>
              <a:t>Format</a:t>
            </a:r>
          </a:p>
          <a:p>
            <a:pPr lvl="1">
              <a:defRPr/>
            </a:pPr>
            <a:r>
              <a:rPr lang="en-US" sz="2000" dirty="0"/>
              <a:t>Always Linux-based</a:t>
            </a:r>
          </a:p>
          <a:p>
            <a:pPr lvl="1">
              <a:defRPr/>
            </a:pPr>
            <a:r>
              <a:rPr lang="en-US" sz="2000" dirty="0"/>
              <a:t>Docker images can be converted to Singularity images</a:t>
            </a:r>
          </a:p>
          <a:p>
            <a:pPr>
              <a:defRPr/>
            </a:pPr>
            <a:r>
              <a:rPr lang="en-US" sz="2400" dirty="0"/>
              <a:t>"</a:t>
            </a:r>
            <a:r>
              <a:rPr lang="en-US" sz="2400" b="1" dirty="0"/>
              <a:t>Engine</a:t>
            </a:r>
            <a:r>
              <a:rPr lang="en-US" sz="2400" dirty="0"/>
              <a:t>" capabilities</a:t>
            </a:r>
          </a:p>
          <a:p>
            <a:pPr lvl="1">
              <a:defRPr/>
            </a:pPr>
            <a:r>
              <a:rPr lang="en-US" sz="2000" dirty="0"/>
              <a:t>Singularity "engine" can run both Docker + Singularity images</a:t>
            </a:r>
          </a:p>
          <a:p>
            <a:pPr lvl="1">
              <a:defRPr/>
            </a:pPr>
            <a:r>
              <a:rPr lang="en-US" sz="2000" dirty="0"/>
              <a:t>Docker "engine" installs on Linux, Mac, Windows, meaning Docker containers can be run on any OS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AAC499-1BB9-BC4A-AA35-623F188461AF}" type="slidenum">
              <a:rPr lang="en-US" sz="1400">
                <a:solidFill>
                  <a:srgbClr val="FF8000"/>
                </a:solidFill>
              </a:rPr>
              <a:pPr/>
              <a:t>46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35845" name="Picture 2" descr="Docker_(container_engine)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48" y="1315846"/>
            <a:ext cx="2895902" cy="66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singular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147591"/>
            <a:ext cx="1089025" cy="85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503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DF131-8B07-0244-827E-53462B0A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Containers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F8BE0-F505-9B4C-9227-8837E8C9B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BF2F-53D9-7F4C-8CC7-261F588E9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6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File Requirements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Docker (from CHTC Access Point)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Singularity (from </a:t>
            </a:r>
            <a:r>
              <a:rPr lang="en-US" dirty="0" err="1"/>
              <a:t>OSPool</a:t>
            </a:r>
            <a:r>
              <a:rPr lang="en-US" dirty="0"/>
              <a:t> Access Point)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94E2-051A-DA48-858F-1FC58897A89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54592" y="1923247"/>
            <a:ext cx="7044445" cy="7017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universe = </a:t>
            </a:r>
            <a:r>
              <a:rPr lang="en-US" sz="1800" b="1" dirty="0" err="1">
                <a:latin typeface="Courier New"/>
                <a:cs typeface="Courier New"/>
              </a:rPr>
              <a:t>docker</a:t>
            </a:r>
            <a:endParaRPr lang="en-US" sz="1800" b="1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800" b="1" dirty="0" err="1">
                <a:latin typeface="Courier New"/>
                <a:cs typeface="Courier New"/>
              </a:rPr>
              <a:t>docker_image</a:t>
            </a:r>
            <a:r>
              <a:rPr lang="en-US" sz="1800" b="1" dirty="0">
                <a:latin typeface="Courier New"/>
                <a:cs typeface="Courier New"/>
              </a:rPr>
              <a:t> = centos/python-34-centos7:latest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4592" y="3626929"/>
            <a:ext cx="7035808" cy="92333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>
                <a:latin typeface="Courier New"/>
                <a:cs typeface="Courier New"/>
              </a:rPr>
              <a:t>+</a:t>
            </a:r>
            <a:r>
              <a:rPr lang="en-US" sz="1800" b="1" dirty="0" err="1">
                <a:latin typeface="Courier New"/>
                <a:cs typeface="Courier New"/>
              </a:rPr>
              <a:t>SingularityImage</a:t>
            </a:r>
            <a:r>
              <a:rPr lang="en-US" sz="1800" b="1" dirty="0">
                <a:latin typeface="Courier New"/>
                <a:cs typeface="Courier New"/>
              </a:rPr>
              <a:t> = "/</a:t>
            </a:r>
            <a:r>
              <a:rPr lang="en-US" sz="1800" b="1" dirty="0" err="1">
                <a:latin typeface="Courier New"/>
                <a:cs typeface="Courier New"/>
              </a:rPr>
              <a:t>cvmfs</a:t>
            </a:r>
            <a:r>
              <a:rPr lang="en-US" sz="1800" b="1" dirty="0">
                <a:latin typeface="Courier New"/>
                <a:cs typeface="Courier New"/>
              </a:rPr>
              <a:t>/</a:t>
            </a:r>
            <a:r>
              <a:rPr lang="en-US" sz="1800" b="1" dirty="0" err="1">
                <a:latin typeface="Courier New"/>
                <a:cs typeface="Courier New"/>
              </a:rPr>
              <a:t>singularity.opensciencegrid.org</a:t>
            </a:r>
            <a:r>
              <a:rPr lang="en-US" sz="1800" b="1" dirty="0">
                <a:latin typeface="Courier New"/>
                <a:cs typeface="Courier New"/>
              </a:rPr>
              <a:t>/centos/python-34-centos7:latest"</a:t>
            </a:r>
          </a:p>
        </p:txBody>
      </p:sp>
    </p:spTree>
    <p:extLst>
      <p:ext uri="{BB962C8B-B14F-4D97-AF65-F5344CB8AC3E}">
        <p14:creationId xmlns:p14="http://schemas.microsoft.com/office/powerpoint/2010/main" val="4054382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13" descr="single-cube_318-361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35" y="1623965"/>
            <a:ext cx="1364262" cy="9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3" descr="single-cube_318-36160.jpg">
            <a:extLst>
              <a:ext uri="{FF2B5EF4-FFF2-40B4-BE49-F238E27FC236}">
                <a16:creationId xmlns:a16="http://schemas.microsoft.com/office/drawing/2014/main" id="{C32B5DB8-0D4F-E943-85F5-D1D754297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35" y="4158878"/>
            <a:ext cx="1364262" cy="9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3" descr="single-cube_318-36160.jpg">
            <a:extLst>
              <a:ext uri="{FF2B5EF4-FFF2-40B4-BE49-F238E27FC236}">
                <a16:creationId xmlns:a16="http://schemas.microsoft.com/office/drawing/2014/main" id="{FFF49B95-7DCA-F846-96AF-ECCABBB62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71" y="2901811"/>
            <a:ext cx="1364262" cy="9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Container Workflow</a:t>
            </a:r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AC78C8-10C2-A843-882E-D2283988E32F}" type="slidenum">
              <a:rPr lang="en-US" sz="1400">
                <a:solidFill>
                  <a:srgbClr val="FF8000"/>
                </a:solidFill>
              </a:rPr>
              <a:pPr/>
              <a:t>49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47107" name="Rounded Rectangle 2"/>
          <p:cNvSpPr>
            <a:spLocks noChangeArrowheads="1"/>
          </p:cNvSpPr>
          <p:nvPr/>
        </p:nvSpPr>
        <p:spPr bwMode="auto">
          <a:xfrm>
            <a:off x="393385" y="1605387"/>
            <a:ext cx="2493962" cy="171035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Rounded Rectangle 29"/>
          <p:cNvSpPr>
            <a:spLocks noChangeArrowheads="1"/>
          </p:cNvSpPr>
          <p:nvPr/>
        </p:nvSpPr>
        <p:spPr bwMode="auto">
          <a:xfrm>
            <a:off x="4421188" y="1516063"/>
            <a:ext cx="3416139" cy="1161521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Rounded Rectangle 31"/>
          <p:cNvSpPr>
            <a:spLocks noChangeArrowheads="1"/>
          </p:cNvSpPr>
          <p:nvPr/>
        </p:nvSpPr>
        <p:spPr bwMode="auto">
          <a:xfrm>
            <a:off x="4421190" y="2766219"/>
            <a:ext cx="3416138" cy="116019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0" name="Rounded Rectangle 32"/>
          <p:cNvSpPr>
            <a:spLocks noChangeArrowheads="1"/>
          </p:cNvSpPr>
          <p:nvPr/>
        </p:nvSpPr>
        <p:spPr bwMode="auto">
          <a:xfrm>
            <a:off x="4419602" y="4053417"/>
            <a:ext cx="3417726" cy="116019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TextBox 33"/>
          <p:cNvSpPr txBox="1">
            <a:spLocks noChangeArrowheads="1"/>
          </p:cNvSpPr>
          <p:nvPr/>
        </p:nvSpPr>
        <p:spPr bwMode="auto">
          <a:xfrm>
            <a:off x="363807" y="1244727"/>
            <a:ext cx="1765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Submit server</a:t>
            </a:r>
          </a:p>
        </p:txBody>
      </p:sp>
      <p:sp>
        <p:nvSpPr>
          <p:cNvPr id="47112" name="TextBox 34"/>
          <p:cNvSpPr txBox="1">
            <a:spLocks noChangeArrowheads="1"/>
          </p:cNvSpPr>
          <p:nvPr/>
        </p:nvSpPr>
        <p:spPr bwMode="auto">
          <a:xfrm>
            <a:off x="3976689" y="1108605"/>
            <a:ext cx="21916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Execute server(s)</a:t>
            </a:r>
          </a:p>
        </p:txBody>
      </p:sp>
      <p:cxnSp>
        <p:nvCxnSpPr>
          <p:cNvPr id="47113" name="Straight Arrow Connector 9"/>
          <p:cNvCxnSpPr>
            <a:cxnSpLocks noChangeShapeType="1"/>
            <a:stCxn id="47107" idx="3"/>
          </p:cNvCxnSpPr>
          <p:nvPr/>
        </p:nvCxnSpPr>
        <p:spPr bwMode="auto">
          <a:xfrm flipV="1">
            <a:off x="2887347" y="2151324"/>
            <a:ext cx="3483819" cy="309242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Arrow Connector 15"/>
          <p:cNvCxnSpPr>
            <a:cxnSpLocks noChangeShapeType="1"/>
            <a:stCxn id="47107" idx="3"/>
          </p:cNvCxnSpPr>
          <p:nvPr/>
        </p:nvCxnSpPr>
        <p:spPr bwMode="auto">
          <a:xfrm>
            <a:off x="2887347" y="2460566"/>
            <a:ext cx="3472964" cy="958351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Arrow Connector 19"/>
          <p:cNvCxnSpPr>
            <a:cxnSpLocks noChangeShapeType="1"/>
            <a:stCxn id="47107" idx="3"/>
          </p:cNvCxnSpPr>
          <p:nvPr/>
        </p:nvCxnSpPr>
        <p:spPr bwMode="auto">
          <a:xfrm>
            <a:off x="2887347" y="2460566"/>
            <a:ext cx="3483819" cy="2206642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7126" name="TextBox 58"/>
          <p:cNvSpPr txBox="1">
            <a:spLocks noChangeArrowheads="1"/>
          </p:cNvSpPr>
          <p:nvPr/>
        </p:nvSpPr>
        <p:spPr bwMode="auto">
          <a:xfrm>
            <a:off x="582421" y="1657056"/>
            <a:ext cx="928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script</a:t>
            </a:r>
          </a:p>
        </p:txBody>
      </p:sp>
      <p:sp>
        <p:nvSpPr>
          <p:cNvPr id="47127" name="TextBox 59"/>
          <p:cNvSpPr txBox="1">
            <a:spLocks noChangeArrowheads="1"/>
          </p:cNvSpPr>
          <p:nvPr/>
        </p:nvSpPr>
        <p:spPr bwMode="auto">
          <a:xfrm>
            <a:off x="532412" y="2611440"/>
            <a:ext cx="1965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+ name of container image</a:t>
            </a:r>
          </a:p>
        </p:txBody>
      </p:sp>
      <p:pic>
        <p:nvPicPr>
          <p:cNvPr id="41" name="Picture 7" descr="noun_782805_c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340271" y="3654685"/>
            <a:ext cx="1310437" cy="90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7" descr="noun_782805_c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4603648" y="1734264"/>
            <a:ext cx="1114617" cy="76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rstudio-hex-ggplot2-dot-ps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47" y="1697720"/>
            <a:ext cx="265711" cy="26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6" descr="tidyr-hexbin-sticker-from-rstudi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775" y="2109258"/>
            <a:ext cx="283099" cy="28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7" descr="readr-hexbin-sticker-from-rstudi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26" y="1904696"/>
            <a:ext cx="301031" cy="30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/>
            <a:stCxn id="45" idx="3"/>
            <a:endCxn id="48" idx="1"/>
          </p:cNvCxnSpPr>
          <p:nvPr/>
        </p:nvCxnSpPr>
        <p:spPr bwMode="auto">
          <a:xfrm flipV="1">
            <a:off x="5718265" y="2113766"/>
            <a:ext cx="472570" cy="4955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2" name="Picture 7" descr="noun_782805_c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4647616" y="3002969"/>
            <a:ext cx="1114617" cy="76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5" descr="rstudio-hex-ggplot2-dot-ps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42" y="2998414"/>
            <a:ext cx="265711" cy="26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6" descr="tidyr-hexbin-sticker-from-rstudi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774" y="3418616"/>
            <a:ext cx="283099" cy="28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7" descr="readr-hexbin-sticker-from-rstudi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732" y="3216479"/>
            <a:ext cx="301031" cy="30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" name="Straight Arrow Connector 67"/>
          <p:cNvCxnSpPr>
            <a:cxnSpLocks/>
            <a:stCxn id="62" idx="3"/>
            <a:endCxn id="60" idx="1"/>
          </p:cNvCxnSpPr>
          <p:nvPr/>
        </p:nvCxnSpPr>
        <p:spPr bwMode="auto">
          <a:xfrm>
            <a:off x="5762233" y="3387426"/>
            <a:ext cx="412938" cy="4186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9" name="Picture 7" descr="noun_782805_c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4649830" y="4271857"/>
            <a:ext cx="1114617" cy="76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5" descr="rstudio-hex-ggplot2-dot-ps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289" y="4246705"/>
            <a:ext cx="265711" cy="26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6" descr="tidyr-hexbin-sticker-from-rstudi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20" y="4677432"/>
            <a:ext cx="283099" cy="28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readr-hexbin-sticker-from-rstudi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44" y="4459038"/>
            <a:ext cx="301031" cy="30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Straight Arrow Connector 74"/>
          <p:cNvCxnSpPr>
            <a:cxnSpLocks/>
            <a:stCxn id="69" idx="3"/>
            <a:endCxn id="61" idx="1"/>
          </p:cNvCxnSpPr>
          <p:nvPr/>
        </p:nvCxnSpPr>
        <p:spPr bwMode="auto">
          <a:xfrm flipV="1">
            <a:off x="5764447" y="4648679"/>
            <a:ext cx="426388" cy="7635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9" name="TextBox 59"/>
          <p:cNvSpPr txBox="1">
            <a:spLocks noChangeArrowheads="1"/>
          </p:cNvSpPr>
          <p:nvPr/>
        </p:nvSpPr>
        <p:spPr bwMode="auto">
          <a:xfrm>
            <a:off x="1478712" y="3772451"/>
            <a:ext cx="135517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dirty="0"/>
              <a:t>container </a:t>
            </a:r>
          </a:p>
          <a:p>
            <a:pPr eaLnBrk="1" hangingPunct="1">
              <a:buFontTx/>
              <a:buNone/>
            </a:pPr>
            <a:r>
              <a:rPr lang="en-US" sz="1400" dirty="0"/>
              <a:t>image</a:t>
            </a:r>
          </a:p>
        </p:txBody>
      </p:sp>
      <p:cxnSp>
        <p:nvCxnSpPr>
          <p:cNvPr id="43" name="Straight Arrow Connector 9"/>
          <p:cNvCxnSpPr>
            <a:cxnSpLocks noChangeShapeType="1"/>
            <a:endCxn id="47108" idx="1"/>
          </p:cNvCxnSpPr>
          <p:nvPr/>
        </p:nvCxnSpPr>
        <p:spPr bwMode="auto">
          <a:xfrm flipV="1">
            <a:off x="2551814" y="2096824"/>
            <a:ext cx="1869374" cy="2575818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Arrow Connector 15"/>
          <p:cNvCxnSpPr>
            <a:cxnSpLocks noChangeShapeType="1"/>
            <a:endCxn id="47109" idx="1"/>
          </p:cNvCxnSpPr>
          <p:nvPr/>
        </p:nvCxnSpPr>
        <p:spPr bwMode="auto">
          <a:xfrm flipV="1">
            <a:off x="2563794" y="3346318"/>
            <a:ext cx="1857396" cy="1338305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Arrow Connector 19"/>
          <p:cNvCxnSpPr>
            <a:cxnSpLocks noChangeShapeType="1"/>
            <a:endCxn id="47110" idx="1"/>
          </p:cNvCxnSpPr>
          <p:nvPr/>
        </p:nvCxnSpPr>
        <p:spPr bwMode="auto">
          <a:xfrm flipV="1">
            <a:off x="2575775" y="4633516"/>
            <a:ext cx="1843827" cy="15163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C81D9DEE-015E-2646-9980-2B2E162C9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90" y="3484306"/>
            <a:ext cx="2172199" cy="122933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Box 33">
            <a:extLst>
              <a:ext uri="{FF2B5EF4-FFF2-40B4-BE49-F238E27FC236}">
                <a16:creationId xmlns:a16="http://schemas.microsoft.com/office/drawing/2014/main" id="{5C554CC5-3AE7-6E40-8135-665219622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07" y="4728217"/>
            <a:ext cx="31470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dirty="0"/>
              <a:t>Registry (e.g. </a:t>
            </a:r>
            <a:r>
              <a:rPr lang="en-US" sz="2000" dirty="0" err="1"/>
              <a:t>DockerHub</a:t>
            </a:r>
            <a:r>
              <a:rPr lang="en-US" sz="2000" dirty="0"/>
              <a:t>)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40BE1F4-E1D2-A648-8DBB-AAE16C6EB6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241"/>
          <a:stretch/>
        </p:blipFill>
        <p:spPr>
          <a:xfrm>
            <a:off x="1564344" y="1737801"/>
            <a:ext cx="736958" cy="63200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AC73F25-72EF-1045-B860-EB6DFC9108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241"/>
          <a:stretch/>
        </p:blipFill>
        <p:spPr>
          <a:xfrm>
            <a:off x="6357250" y="2008324"/>
            <a:ext cx="437098" cy="37484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F47E958-B161-7C4E-8104-D0D7720AAE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241"/>
          <a:stretch/>
        </p:blipFill>
        <p:spPr>
          <a:xfrm>
            <a:off x="6338686" y="3294993"/>
            <a:ext cx="437098" cy="37484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0ED8B5-706A-4042-A0E3-2625D985D2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241"/>
          <a:stretch/>
        </p:blipFill>
        <p:spPr>
          <a:xfrm>
            <a:off x="6389575" y="4526215"/>
            <a:ext cx="437098" cy="3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The Challenge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F8A0AF-3DBA-5247-BA1D-6D1699CB5453}" type="slidenum">
              <a:rPr lang="en-US" sz="1400">
                <a:solidFill>
                  <a:srgbClr val="FF8000"/>
                </a:solidFill>
              </a:rPr>
              <a:pPr/>
              <a:t>5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688975" y="1912938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endParaRPr lang="en-US"/>
          </a:p>
        </p:txBody>
      </p:sp>
      <p:sp>
        <p:nvSpPr>
          <p:cNvPr id="20485" name="Action Button: Help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237413" y="3111500"/>
            <a:ext cx="1041400" cy="867833"/>
          </a:xfrm>
          <a:prstGeom prst="actionButtonHelp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Content Placeholder 7"/>
          <p:cNvSpPr txBox="1">
            <a:spLocks/>
          </p:cNvSpPr>
          <p:nvPr/>
        </p:nvSpPr>
        <p:spPr bwMode="auto">
          <a:xfrm>
            <a:off x="501650" y="4250532"/>
            <a:ext cx="8401050" cy="108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80"/>
              </a:buClr>
              <a:buFont typeface="Times" charset="0"/>
              <a:buNone/>
            </a:pPr>
            <a:r>
              <a:rPr kumimoji="1" lang="en-US" sz="3200" dirty="0">
                <a:solidFill>
                  <a:schemeClr val="tx2"/>
                </a:solidFill>
              </a:rPr>
              <a:t>Running on a shared computer is like cooking in someone else’s kitchen.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2C428C-D53D-8843-919D-DF04CC135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066" y="1175897"/>
            <a:ext cx="4015409" cy="301155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E73F0F-2F72-A847-AD52-99572CE6CA3C}"/>
              </a:ext>
            </a:extLst>
          </p:cNvPr>
          <p:cNvSpPr txBox="1"/>
          <p:nvPr/>
        </p:nvSpPr>
        <p:spPr>
          <a:xfrm>
            <a:off x="6220555" y="5468779"/>
            <a:ext cx="26821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F </a:t>
            </a:r>
            <a:r>
              <a:rPr lang="en-US" sz="1000" dirty="0" err="1">
                <a:hlinkClick r:id="rId3"/>
              </a:rPr>
              <a:t>Deventhal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Wikimedia</a:t>
            </a:r>
            <a:r>
              <a:rPr lang="en-US" sz="1000" dirty="0"/>
              <a:t>, CC-BY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14AF8C-B5E1-EE46-9988-FE61C59C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CEE64-A394-8046-88C6-0E70AE8BC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CDF99-5996-D748-A916-C9FF20A36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31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Times" charset="0"/>
              <a:buNone/>
              <a:defRPr/>
            </a:pPr>
            <a:r>
              <a:rPr lang="en-US" sz="2800" dirty="0"/>
              <a:t>To use any software in a DHTC system: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Create/find software files:</a:t>
            </a:r>
          </a:p>
          <a:p>
            <a:pPr marL="914400" lvl="1" indent="-514350">
              <a:defRPr/>
            </a:pPr>
            <a:r>
              <a:rPr lang="en-US" sz="2400" dirty="0"/>
              <a:t>download pre-compiled code, compile your own, create/find a container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Account for all dependencies, files, and requirements in the submit file.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If needed, write a wrapper script to set up the environment when the job runs. 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1123A4-2F55-C74E-A20D-BB763B36E96D}" type="slidenum">
              <a:rPr lang="en-US" sz="1400">
                <a:solidFill>
                  <a:srgbClr val="FF8000"/>
                </a:solidFill>
              </a:rPr>
              <a:pPr/>
              <a:t>51</a:t>
            </a:fld>
            <a:endParaRPr lang="en-US" sz="140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40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CBB7-8F2A-C84C-9499-73E98B4B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070B0-544E-EE4D-987C-539D423B1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This work is supported by </a:t>
            </a:r>
            <a:r>
              <a:rPr lang="en-US" sz="2000" dirty="0">
                <a:hlinkClick r:id="rId2"/>
              </a:rPr>
              <a:t>NSF</a:t>
            </a:r>
            <a:r>
              <a:rPr lang="en-US" sz="2000" dirty="0"/>
              <a:t> under Cooperative Agreement </a:t>
            </a:r>
            <a:r>
              <a:rPr lang="en-US" sz="2000" dirty="0">
                <a:hlinkClick r:id="rId3"/>
              </a:rPr>
              <a:t>OAC-2030508</a:t>
            </a:r>
            <a:r>
              <a:rPr lang="en-US" sz="2000" dirty="0"/>
              <a:t> as part of the </a:t>
            </a:r>
            <a:r>
              <a:rPr lang="en-US" sz="2000" dirty="0">
                <a:hlinkClick r:id="rId4"/>
              </a:rPr>
              <a:t>PATh Project</a:t>
            </a:r>
            <a:r>
              <a:rPr lang="en-US" sz="2000" dirty="0"/>
              <a:t>. Any opinions, findings, and conclusions or recommendations expressed in this material are those of the author(s) and do not necessarily reflect the views of the NSF.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61688-18EC-AE4A-9126-DE0DFD622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58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90BD8E-5D6F-5EDD-D05B-520EEAE5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96B328-F5F7-9C6B-27F0-7BD859C4A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7E59E-C68A-7D43-227B-320722299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90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How Software Works*</a:t>
            </a: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7DFDEE-2169-AB45-82FC-DEEE28EF9C49}" type="slidenum">
              <a:rPr lang="en-US" sz="1400">
                <a:solidFill>
                  <a:srgbClr val="FF8000"/>
                </a:solidFill>
              </a:rPr>
              <a:pPr/>
              <a:t>54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268123" y="1515600"/>
            <a:ext cx="2173288" cy="134806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(software, code, executable, binary)</a:t>
            </a:r>
          </a:p>
        </p:txBody>
      </p:sp>
      <p:sp>
        <p:nvSpPr>
          <p:cNvPr id="25621" name="TextBox 39"/>
          <p:cNvSpPr txBox="1">
            <a:spLocks noChangeArrowheads="1"/>
          </p:cNvSpPr>
          <p:nvPr/>
        </p:nvSpPr>
        <p:spPr bwMode="auto">
          <a:xfrm>
            <a:off x="7573963" y="677334"/>
            <a:ext cx="774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/>
              <a:t>*Not to scale</a:t>
            </a:r>
          </a:p>
        </p:txBody>
      </p:sp>
      <p:pic>
        <p:nvPicPr>
          <p:cNvPr id="25622" name="Picture 40" descr="RStudio-B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7" y="3018771"/>
            <a:ext cx="911150" cy="85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16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How Software Works*</a:t>
            </a: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7DFDEE-2169-AB45-82FC-DEEE28EF9C49}" type="slidenum">
              <a:rPr lang="en-US" sz="1400">
                <a:solidFill>
                  <a:srgbClr val="FF8000"/>
                </a:solidFill>
              </a:rPr>
              <a:pPr/>
              <a:t>55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268123" y="1515600"/>
            <a:ext cx="2173288" cy="134806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(software, code, executable, binary)</a:t>
            </a:r>
          </a:p>
        </p:txBody>
      </p: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2410373" y="1515600"/>
            <a:ext cx="2662237" cy="11633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Running 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(process, instance)</a:t>
            </a:r>
          </a:p>
        </p:txBody>
      </p:sp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1344067" y="3109502"/>
            <a:ext cx="1324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launches to</a:t>
            </a:r>
          </a:p>
        </p:txBody>
      </p:sp>
      <p:sp>
        <p:nvSpPr>
          <p:cNvPr id="25621" name="TextBox 39"/>
          <p:cNvSpPr txBox="1">
            <a:spLocks noChangeArrowheads="1"/>
          </p:cNvSpPr>
          <p:nvPr/>
        </p:nvSpPr>
        <p:spPr bwMode="auto">
          <a:xfrm>
            <a:off x="7573963" y="677334"/>
            <a:ext cx="774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/>
              <a:t>*Not to scale</a:t>
            </a:r>
          </a:p>
        </p:txBody>
      </p:sp>
      <p:pic>
        <p:nvPicPr>
          <p:cNvPr id="25622" name="Picture 40" descr="RStudio-B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7" y="3018771"/>
            <a:ext cx="911150" cy="85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42" descr="rstudio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25" y="2847946"/>
            <a:ext cx="16494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5B9A13-EB97-FD4E-A526-B46AE2F56505}"/>
              </a:ext>
            </a:extLst>
          </p:cNvPr>
          <p:cNvCxnSpPr>
            <a:stCxn id="25622" idx="3"/>
            <a:endCxn id="25623" idx="1"/>
          </p:cNvCxnSpPr>
          <p:nvPr/>
        </p:nvCxnSpPr>
        <p:spPr bwMode="auto">
          <a:xfrm>
            <a:off x="1354767" y="3448058"/>
            <a:ext cx="1146458" cy="3138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18289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How Software Works*</a:t>
            </a: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7DFDEE-2169-AB45-82FC-DEEE28EF9C49}" type="slidenum">
              <a:rPr lang="en-US" sz="1400">
                <a:solidFill>
                  <a:srgbClr val="FF8000"/>
                </a:solidFill>
              </a:rPr>
              <a:pPr/>
              <a:t>56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268123" y="1515600"/>
            <a:ext cx="2173288" cy="134806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(software, code, executable, binary)</a:t>
            </a:r>
          </a:p>
        </p:txBody>
      </p: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2410373" y="1515600"/>
            <a:ext cx="2662237" cy="11633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Running 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(process, instance)</a:t>
            </a: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3107892" y="4718432"/>
            <a:ext cx="1055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runs own tasks</a:t>
            </a:r>
          </a:p>
        </p:txBody>
      </p:sp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1344067" y="3109502"/>
            <a:ext cx="1324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launches to</a:t>
            </a:r>
          </a:p>
        </p:txBody>
      </p:sp>
      <p:sp>
        <p:nvSpPr>
          <p:cNvPr id="25620" name="TextBox 71"/>
          <p:cNvSpPr txBox="1">
            <a:spLocks noChangeArrowheads="1"/>
          </p:cNvSpPr>
          <p:nvPr/>
        </p:nvSpPr>
        <p:spPr bwMode="auto">
          <a:xfrm>
            <a:off x="1180402" y="4142040"/>
            <a:ext cx="1882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depends on</a:t>
            </a:r>
          </a:p>
        </p:txBody>
      </p:sp>
      <p:sp>
        <p:nvSpPr>
          <p:cNvPr id="25621" name="TextBox 39"/>
          <p:cNvSpPr txBox="1">
            <a:spLocks noChangeArrowheads="1"/>
          </p:cNvSpPr>
          <p:nvPr/>
        </p:nvSpPr>
        <p:spPr bwMode="auto">
          <a:xfrm>
            <a:off x="7573963" y="677334"/>
            <a:ext cx="774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/>
              <a:t>*Not to scale</a:t>
            </a:r>
          </a:p>
        </p:txBody>
      </p:sp>
      <p:pic>
        <p:nvPicPr>
          <p:cNvPr id="25622" name="Picture 40" descr="RStudio-B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7" y="3018771"/>
            <a:ext cx="911150" cy="85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42" descr="rstudio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25" y="2847946"/>
            <a:ext cx="16494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53" descr="Rlogo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8" y="4472070"/>
            <a:ext cx="76064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5B9A13-EB97-FD4E-A526-B46AE2F56505}"/>
              </a:ext>
            </a:extLst>
          </p:cNvPr>
          <p:cNvCxnSpPr>
            <a:stCxn id="25622" idx="3"/>
            <a:endCxn id="25623" idx="1"/>
          </p:cNvCxnSpPr>
          <p:nvPr/>
        </p:nvCxnSpPr>
        <p:spPr bwMode="auto">
          <a:xfrm>
            <a:off x="1354767" y="3448058"/>
            <a:ext cx="1146458" cy="3138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1EBFE87-92D9-014E-8743-2C3272358FDB}"/>
              </a:ext>
            </a:extLst>
          </p:cNvPr>
          <p:cNvCxnSpPr>
            <a:stCxn id="25623" idx="2"/>
            <a:endCxn id="25624" idx="3"/>
          </p:cNvCxnSpPr>
          <p:nvPr/>
        </p:nvCxnSpPr>
        <p:spPr bwMode="auto">
          <a:xfrm flipH="1">
            <a:off x="1184028" y="4054446"/>
            <a:ext cx="2141904" cy="707343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195A506-5FBB-454A-866E-68371D2D3171}"/>
              </a:ext>
            </a:extLst>
          </p:cNvPr>
          <p:cNvCxnSpPr>
            <a:stCxn id="25623" idx="2"/>
            <a:endCxn id="25609" idx="0"/>
          </p:cNvCxnSpPr>
          <p:nvPr/>
        </p:nvCxnSpPr>
        <p:spPr bwMode="auto">
          <a:xfrm>
            <a:off x="3325932" y="4054446"/>
            <a:ext cx="309804" cy="663986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181363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How Software Works*</a:t>
            </a: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7DFDEE-2169-AB45-82FC-DEEE28EF9C49}" type="slidenum">
              <a:rPr lang="en-US" sz="1400">
                <a:solidFill>
                  <a:srgbClr val="FF8000"/>
                </a:solidFill>
              </a:rPr>
              <a:pPr/>
              <a:t>57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25604" name="Picture 4" descr="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42" y="2759479"/>
            <a:ext cx="1481970" cy="137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268123" y="1515600"/>
            <a:ext cx="2173288" cy="134806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(software, code, executable, binary)</a:t>
            </a:r>
          </a:p>
        </p:txBody>
      </p: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2410373" y="1515600"/>
            <a:ext cx="2662237" cy="11633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Running 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(process, instance)</a:t>
            </a:r>
          </a:p>
        </p:txBody>
      </p:sp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4964034" y="1516975"/>
            <a:ext cx="1622425" cy="8309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Operating System</a:t>
            </a:r>
            <a:endParaRPr lang="en-US" sz="1800" b="1" dirty="0">
              <a:solidFill>
                <a:srgbClr val="000080"/>
              </a:solidFill>
            </a:endParaRP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3107892" y="4718432"/>
            <a:ext cx="1055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runs own tasks</a:t>
            </a:r>
          </a:p>
        </p:txBody>
      </p:sp>
      <p:sp>
        <p:nvSpPr>
          <p:cNvPr id="25610" name="TextBox 14"/>
          <p:cNvSpPr txBox="1">
            <a:spLocks noChangeArrowheads="1"/>
          </p:cNvSpPr>
          <p:nvPr/>
        </p:nvSpPr>
        <p:spPr bwMode="auto">
          <a:xfrm>
            <a:off x="4101803" y="2896434"/>
            <a:ext cx="1363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makes requests</a:t>
            </a:r>
          </a:p>
        </p:txBody>
      </p:sp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1344067" y="3109502"/>
            <a:ext cx="1324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launches to</a:t>
            </a:r>
          </a:p>
        </p:txBody>
      </p:sp>
      <p:sp>
        <p:nvSpPr>
          <p:cNvPr id="25617" name="TextBox 62"/>
          <p:cNvSpPr txBox="1">
            <a:spLocks noChangeArrowheads="1"/>
          </p:cNvSpPr>
          <p:nvPr/>
        </p:nvSpPr>
        <p:spPr bwMode="auto">
          <a:xfrm>
            <a:off x="4124537" y="3440888"/>
            <a:ext cx="1285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monitors running programs</a:t>
            </a:r>
          </a:p>
        </p:txBody>
      </p:sp>
      <p:sp>
        <p:nvSpPr>
          <p:cNvPr id="25620" name="TextBox 71"/>
          <p:cNvSpPr txBox="1">
            <a:spLocks noChangeArrowheads="1"/>
          </p:cNvSpPr>
          <p:nvPr/>
        </p:nvSpPr>
        <p:spPr bwMode="auto">
          <a:xfrm>
            <a:off x="1180402" y="4142040"/>
            <a:ext cx="1882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depends on</a:t>
            </a:r>
          </a:p>
        </p:txBody>
      </p:sp>
      <p:sp>
        <p:nvSpPr>
          <p:cNvPr id="25621" name="TextBox 39"/>
          <p:cNvSpPr txBox="1">
            <a:spLocks noChangeArrowheads="1"/>
          </p:cNvSpPr>
          <p:nvPr/>
        </p:nvSpPr>
        <p:spPr bwMode="auto">
          <a:xfrm>
            <a:off x="7573963" y="677334"/>
            <a:ext cx="774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/>
              <a:t>*Not to scale</a:t>
            </a:r>
          </a:p>
        </p:txBody>
      </p:sp>
      <p:pic>
        <p:nvPicPr>
          <p:cNvPr id="25622" name="Picture 40" descr="RStudio-B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7" y="3018771"/>
            <a:ext cx="911150" cy="85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42" descr="rstudio-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25" y="2847946"/>
            <a:ext cx="16494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53" descr="Rlogo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8" y="4472070"/>
            <a:ext cx="76064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A30F1F-9C77-5044-A730-6400D360FB6A}"/>
              </a:ext>
            </a:extLst>
          </p:cNvPr>
          <p:cNvCxnSpPr>
            <a:stCxn id="25623" idx="3"/>
            <a:endCxn id="25604" idx="1"/>
          </p:cNvCxnSpPr>
          <p:nvPr/>
        </p:nvCxnSpPr>
        <p:spPr bwMode="auto">
          <a:xfrm flipV="1">
            <a:off x="4150638" y="3448057"/>
            <a:ext cx="970204" cy="3139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5B9A13-EB97-FD4E-A526-B46AE2F56505}"/>
              </a:ext>
            </a:extLst>
          </p:cNvPr>
          <p:cNvCxnSpPr>
            <a:stCxn id="25622" idx="3"/>
            <a:endCxn id="25623" idx="1"/>
          </p:cNvCxnSpPr>
          <p:nvPr/>
        </p:nvCxnSpPr>
        <p:spPr bwMode="auto">
          <a:xfrm>
            <a:off x="1354767" y="3448058"/>
            <a:ext cx="1146458" cy="3138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1EBFE87-92D9-014E-8743-2C3272358FDB}"/>
              </a:ext>
            </a:extLst>
          </p:cNvPr>
          <p:cNvCxnSpPr>
            <a:stCxn id="25623" idx="2"/>
            <a:endCxn id="25624" idx="3"/>
          </p:cNvCxnSpPr>
          <p:nvPr/>
        </p:nvCxnSpPr>
        <p:spPr bwMode="auto">
          <a:xfrm flipH="1">
            <a:off x="1184028" y="4054446"/>
            <a:ext cx="2141904" cy="707343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195A506-5FBB-454A-866E-68371D2D3171}"/>
              </a:ext>
            </a:extLst>
          </p:cNvPr>
          <p:cNvCxnSpPr>
            <a:stCxn id="25623" idx="2"/>
            <a:endCxn id="25609" idx="0"/>
          </p:cNvCxnSpPr>
          <p:nvPr/>
        </p:nvCxnSpPr>
        <p:spPr bwMode="auto">
          <a:xfrm>
            <a:off x="3325932" y="4054446"/>
            <a:ext cx="309804" cy="663986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248445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How Software Works*</a:t>
            </a: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7DFDEE-2169-AB45-82FC-DEEE28EF9C49}" type="slidenum">
              <a:rPr lang="en-US" sz="1400">
                <a:solidFill>
                  <a:srgbClr val="FF8000"/>
                </a:solidFill>
              </a:rPr>
              <a:pPr/>
              <a:t>58</a:t>
            </a:fld>
            <a:endParaRPr lang="en-US" sz="1400">
              <a:solidFill>
                <a:srgbClr val="FF8000"/>
              </a:solidFill>
            </a:endParaRPr>
          </a:p>
        </p:txBody>
      </p:sp>
      <p:pic>
        <p:nvPicPr>
          <p:cNvPr id="25603" name="Picture 1" descr="mother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54" y="2889377"/>
            <a:ext cx="1451881" cy="111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42" y="2759479"/>
            <a:ext cx="1481970" cy="137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268123" y="1515600"/>
            <a:ext cx="2173288" cy="134806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(software, code, executable, binary)</a:t>
            </a:r>
          </a:p>
        </p:txBody>
      </p: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2410373" y="1515600"/>
            <a:ext cx="2662237" cy="11633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Running Program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(process, instance)</a:t>
            </a:r>
          </a:p>
        </p:txBody>
      </p:sp>
      <p:sp>
        <p:nvSpPr>
          <p:cNvPr id="25607" name="TextBox 10"/>
          <p:cNvSpPr txBox="1">
            <a:spLocks noChangeArrowheads="1"/>
          </p:cNvSpPr>
          <p:nvPr/>
        </p:nvSpPr>
        <p:spPr bwMode="auto">
          <a:xfrm>
            <a:off x="6958281" y="1516975"/>
            <a:ext cx="1760538" cy="10710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Hardware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80"/>
                </a:solidFill>
              </a:rPr>
              <a:t>(processors, memory, disk)</a:t>
            </a:r>
          </a:p>
        </p:txBody>
      </p:sp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4964034" y="1516975"/>
            <a:ext cx="1622425" cy="8309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00080"/>
                </a:solidFill>
              </a:rPr>
              <a:t>Operating System</a:t>
            </a:r>
            <a:endParaRPr lang="en-US" sz="1800" b="1" dirty="0">
              <a:solidFill>
                <a:srgbClr val="000080"/>
              </a:solidFill>
            </a:endParaRP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3107892" y="4718432"/>
            <a:ext cx="1055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runs own tasks</a:t>
            </a:r>
          </a:p>
        </p:txBody>
      </p:sp>
      <p:sp>
        <p:nvSpPr>
          <p:cNvPr id="25610" name="TextBox 14"/>
          <p:cNvSpPr txBox="1">
            <a:spLocks noChangeArrowheads="1"/>
          </p:cNvSpPr>
          <p:nvPr/>
        </p:nvSpPr>
        <p:spPr bwMode="auto">
          <a:xfrm>
            <a:off x="4101803" y="2896434"/>
            <a:ext cx="1363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makes requests</a:t>
            </a:r>
          </a:p>
        </p:txBody>
      </p:sp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1344067" y="3109502"/>
            <a:ext cx="1324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launches to</a:t>
            </a:r>
          </a:p>
        </p:txBody>
      </p:sp>
      <p:sp>
        <p:nvSpPr>
          <p:cNvPr id="25612" name="TextBox 16"/>
          <p:cNvSpPr txBox="1">
            <a:spLocks noChangeArrowheads="1"/>
          </p:cNvSpPr>
          <p:nvPr/>
        </p:nvSpPr>
        <p:spPr bwMode="auto">
          <a:xfrm>
            <a:off x="6212246" y="3469653"/>
            <a:ext cx="1114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translates program’s request</a:t>
            </a:r>
          </a:p>
        </p:txBody>
      </p:sp>
      <p:sp>
        <p:nvSpPr>
          <p:cNvPr id="25617" name="TextBox 62"/>
          <p:cNvSpPr txBox="1">
            <a:spLocks noChangeArrowheads="1"/>
          </p:cNvSpPr>
          <p:nvPr/>
        </p:nvSpPr>
        <p:spPr bwMode="auto">
          <a:xfrm>
            <a:off x="4124537" y="3440888"/>
            <a:ext cx="1285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monitors running programs</a:t>
            </a:r>
          </a:p>
        </p:txBody>
      </p:sp>
      <p:sp>
        <p:nvSpPr>
          <p:cNvPr id="25620" name="TextBox 71"/>
          <p:cNvSpPr txBox="1">
            <a:spLocks noChangeArrowheads="1"/>
          </p:cNvSpPr>
          <p:nvPr/>
        </p:nvSpPr>
        <p:spPr bwMode="auto">
          <a:xfrm>
            <a:off x="1180402" y="4142040"/>
            <a:ext cx="1882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depends on</a:t>
            </a:r>
          </a:p>
        </p:txBody>
      </p:sp>
      <p:sp>
        <p:nvSpPr>
          <p:cNvPr id="25621" name="TextBox 39"/>
          <p:cNvSpPr txBox="1">
            <a:spLocks noChangeArrowheads="1"/>
          </p:cNvSpPr>
          <p:nvPr/>
        </p:nvSpPr>
        <p:spPr bwMode="auto">
          <a:xfrm>
            <a:off x="7573963" y="677334"/>
            <a:ext cx="7745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800"/>
              <a:t>*Not to scale</a:t>
            </a:r>
          </a:p>
        </p:txBody>
      </p:sp>
      <p:pic>
        <p:nvPicPr>
          <p:cNvPr id="25622" name="Picture 40" descr="RStudio-B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7" y="3018771"/>
            <a:ext cx="911150" cy="85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42" descr="rstudio-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25" y="2847946"/>
            <a:ext cx="16494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53" descr="Rlogo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8" y="4472070"/>
            <a:ext cx="76064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A30F1F-9C77-5044-A730-6400D360FB6A}"/>
              </a:ext>
            </a:extLst>
          </p:cNvPr>
          <p:cNvCxnSpPr>
            <a:stCxn id="25623" idx="3"/>
            <a:endCxn id="25604" idx="1"/>
          </p:cNvCxnSpPr>
          <p:nvPr/>
        </p:nvCxnSpPr>
        <p:spPr bwMode="auto">
          <a:xfrm flipV="1">
            <a:off x="4150638" y="3448057"/>
            <a:ext cx="970204" cy="3139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5B9A13-EB97-FD4E-A526-B46AE2F56505}"/>
              </a:ext>
            </a:extLst>
          </p:cNvPr>
          <p:cNvCxnSpPr>
            <a:stCxn id="25622" idx="3"/>
            <a:endCxn id="25623" idx="1"/>
          </p:cNvCxnSpPr>
          <p:nvPr/>
        </p:nvCxnSpPr>
        <p:spPr bwMode="auto">
          <a:xfrm>
            <a:off x="1354767" y="3448058"/>
            <a:ext cx="1146458" cy="3138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F774B48-A9F6-A44F-942D-C5D7312D366F}"/>
              </a:ext>
            </a:extLst>
          </p:cNvPr>
          <p:cNvCxnSpPr>
            <a:cxnSpLocks/>
            <a:stCxn id="25604" idx="3"/>
            <a:endCxn id="25603" idx="1"/>
          </p:cNvCxnSpPr>
          <p:nvPr/>
        </p:nvCxnSpPr>
        <p:spPr bwMode="auto">
          <a:xfrm>
            <a:off x="6602812" y="3448057"/>
            <a:ext cx="573842" cy="0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1EBFE87-92D9-014E-8743-2C3272358FDB}"/>
              </a:ext>
            </a:extLst>
          </p:cNvPr>
          <p:cNvCxnSpPr>
            <a:stCxn id="25623" idx="2"/>
            <a:endCxn id="25624" idx="3"/>
          </p:cNvCxnSpPr>
          <p:nvPr/>
        </p:nvCxnSpPr>
        <p:spPr bwMode="auto">
          <a:xfrm flipH="1">
            <a:off x="1184028" y="4054446"/>
            <a:ext cx="2141904" cy="707343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195A506-5FBB-454A-866E-68371D2D3171}"/>
              </a:ext>
            </a:extLst>
          </p:cNvPr>
          <p:cNvCxnSpPr>
            <a:stCxn id="25623" idx="2"/>
            <a:endCxn id="25609" idx="0"/>
          </p:cNvCxnSpPr>
          <p:nvPr/>
        </p:nvCxnSpPr>
        <p:spPr bwMode="auto">
          <a:xfrm>
            <a:off x="3325932" y="4054446"/>
            <a:ext cx="309804" cy="663986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4201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On Someone Else’s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1" y="1111250"/>
            <a:ext cx="7870825" cy="4128823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ea typeface="+mn-ea"/>
                <a:cs typeface="+mn-cs"/>
              </a:rPr>
              <a:t>What’s already there? </a:t>
            </a:r>
          </a:p>
          <a:p>
            <a:pPr lvl="1">
              <a:defRPr/>
            </a:pPr>
            <a:r>
              <a:rPr lang="en-US" sz="2400" dirty="0">
                <a:ea typeface="+mn-ea"/>
                <a:cs typeface="+mn-cs"/>
              </a:rPr>
              <a:t>Is R installed? Or Python? What about the packages you need? </a:t>
            </a:r>
          </a:p>
          <a:p>
            <a:pPr>
              <a:defRPr/>
            </a:pPr>
            <a:r>
              <a:rPr lang="en-US" sz="2800" dirty="0">
                <a:ea typeface="+mn-ea"/>
                <a:cs typeface="+mn-cs"/>
              </a:rPr>
              <a:t>Do you know where anything is? </a:t>
            </a:r>
          </a:p>
          <a:p>
            <a:pPr>
              <a:defRPr/>
            </a:pPr>
            <a:r>
              <a:rPr lang="en-US" sz="2800" dirty="0">
                <a:ea typeface="+mn-ea"/>
                <a:cs typeface="+mn-cs"/>
              </a:rPr>
              <a:t>Are you allowed to change whatever you want?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7B08CE-1786-1240-A595-37B30A38AB31}" type="slidenum">
              <a:rPr lang="en-US" sz="1400">
                <a:solidFill>
                  <a:srgbClr val="FF8000"/>
                </a:solidFill>
              </a:rPr>
              <a:pPr/>
              <a:t>6</a:t>
            </a:fld>
            <a:endParaRPr lang="en-US" sz="1400">
              <a:solidFill>
                <a:srgbClr val="FF8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The Solution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half" idx="1"/>
          </p:nvPr>
        </p:nvSpPr>
        <p:spPr>
          <a:xfrm>
            <a:off x="382588" y="1111250"/>
            <a:ext cx="4202112" cy="4447646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Think like a backpacker.</a:t>
            </a:r>
          </a:p>
          <a:p>
            <a:r>
              <a:rPr lang="en-US" dirty="0">
                <a:latin typeface="Arial" charset="0"/>
              </a:rPr>
              <a:t>Take your software with you.</a:t>
            </a:r>
          </a:p>
          <a:p>
            <a:pPr lvl="1"/>
            <a:r>
              <a:rPr lang="en-US" dirty="0">
                <a:latin typeface="Arial" charset="0"/>
                <a:cs typeface="ＭＳ Ｐゴシック" charset="0"/>
              </a:rPr>
              <a:t>Install anywhere</a:t>
            </a:r>
          </a:p>
          <a:p>
            <a:pPr lvl="1"/>
            <a:r>
              <a:rPr lang="en-US" dirty="0">
                <a:latin typeface="Arial" charset="0"/>
                <a:cs typeface="ＭＳ Ｐゴシック" charset="0"/>
              </a:rPr>
              <a:t>Run anywhere</a:t>
            </a:r>
          </a:p>
          <a:p>
            <a:r>
              <a:rPr lang="en-US" dirty="0">
                <a:latin typeface="Arial" charset="0"/>
              </a:rPr>
              <a:t>This is called making software </a:t>
            </a:r>
            <a:r>
              <a:rPr lang="en-US" i="1" dirty="0">
                <a:latin typeface="Arial" charset="0"/>
              </a:rPr>
              <a:t>portable</a:t>
            </a:r>
            <a:r>
              <a:rPr lang="en-US" dirty="0">
                <a:latin typeface="Arial" charset="0"/>
              </a:rPr>
              <a:t>.</a:t>
            </a:r>
            <a:endParaRPr lang="en-US" altLang="ja-JP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9EBD3A-8B21-824B-BDCD-DC54892BADF8}" type="slidenum">
              <a:rPr lang="en-US" sz="1400">
                <a:solidFill>
                  <a:srgbClr val="FF8000"/>
                </a:solidFill>
              </a:rPr>
              <a:pPr/>
              <a:t>7</a:t>
            </a:fld>
            <a:endParaRPr lang="en-US" sz="1400">
              <a:solidFill>
                <a:srgbClr val="FF8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6FF81-10A5-BF49-8E03-CDC39C214783}"/>
              </a:ext>
            </a:extLst>
          </p:cNvPr>
          <p:cNvSpPr txBox="1"/>
          <p:nvPr/>
        </p:nvSpPr>
        <p:spPr>
          <a:xfrm>
            <a:off x="6168949" y="5435785"/>
            <a:ext cx="2765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/>
              <a:t>Photo by </a:t>
            </a:r>
            <a:r>
              <a:rPr lang="en-US" sz="1000" dirty="0">
                <a:hlinkClick r:id="rId2"/>
              </a:rPr>
              <a:t>Derrick Mercer</a:t>
            </a:r>
            <a:r>
              <a:rPr lang="en-US" sz="1000" dirty="0"/>
              <a:t> on </a:t>
            </a:r>
            <a:r>
              <a:rPr lang="en-US" sz="1000" dirty="0">
                <a:hlinkClick r:id="rId3"/>
              </a:rPr>
              <a:t>Flickr</a:t>
            </a:r>
            <a:r>
              <a:rPr lang="en-US" sz="1000" dirty="0"/>
              <a:t>, CC-BY-SA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C7F10-2174-1D45-B5C7-64DF5EF657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37100" y="1635125"/>
            <a:ext cx="3810000" cy="28575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B9B917-106A-2840-A380-47DBE630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Concepts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7F391-A1AA-AA43-85EC-E27EFE57B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BE360-92CF-4843-8803-BE5A2428B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2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BA82D7-1F5D-2F43-A445-D653EEF8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Commands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AED40A-5092-9597-7A25-A36F7A813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When we submit a job, our primary “work” is expressed as a command (or multiple commands) that can be run on the command line*. For example: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1E550-C560-1A26-D9D7-F99686855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Google Shape;143;p22">
            <a:extLst>
              <a:ext uri="{FF2B5EF4-FFF2-40B4-BE49-F238E27FC236}">
                <a16:creationId xmlns:a16="http://schemas.microsoft.com/office/drawing/2014/main" id="{5130B19E-6B6A-3034-C1E4-B13F6E26F3B4}"/>
              </a:ext>
            </a:extLst>
          </p:cNvPr>
          <p:cNvSpPr txBox="1"/>
          <p:nvPr/>
        </p:nvSpPr>
        <p:spPr>
          <a:xfrm>
            <a:off x="393550" y="2610400"/>
            <a:ext cx="8236800" cy="4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python </a:t>
            </a:r>
            <a:r>
              <a:rPr lang="en" sz="2000" b="1" dirty="0" err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analysis.py</a:t>
            </a:r>
            <a:r>
              <a:rPr lang="en" sz="2000" b="1" dirty="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input0.csv</a:t>
            </a:r>
            <a:endParaRPr sz="2000" b="1" dirty="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" name="Google Shape;144;p22">
            <a:extLst>
              <a:ext uri="{FF2B5EF4-FFF2-40B4-BE49-F238E27FC236}">
                <a16:creationId xmlns:a16="http://schemas.microsoft.com/office/drawing/2014/main" id="{0B149482-8655-23B1-3FDC-D0272D855270}"/>
              </a:ext>
            </a:extLst>
          </p:cNvPr>
          <p:cNvSpPr txBox="1"/>
          <p:nvPr/>
        </p:nvSpPr>
        <p:spPr>
          <a:xfrm>
            <a:off x="393550" y="3284475"/>
            <a:ext cx="8236800" cy="4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blast -db pdbaa/pdbaa -query mouse.fa -out mouse.result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0" name="Google Shape;145;p22">
            <a:extLst>
              <a:ext uri="{FF2B5EF4-FFF2-40B4-BE49-F238E27FC236}">
                <a16:creationId xmlns:a16="http://schemas.microsoft.com/office/drawing/2014/main" id="{0EE3DD46-BE37-EB4A-0C27-F97FFDC43A09}"/>
              </a:ext>
            </a:extLst>
          </p:cNvPr>
          <p:cNvSpPr txBox="1"/>
          <p:nvPr/>
        </p:nvSpPr>
        <p:spPr>
          <a:xfrm>
            <a:off x="393550" y="3958550"/>
            <a:ext cx="8236800" cy="4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$ gmx pdb2gmx -f pro.gro -o mol.gro</a:t>
            </a:r>
            <a:endParaRPr sz="2000" b="1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3A731-FA63-F2F7-0CB4-D248E8DC514D}"/>
              </a:ext>
            </a:extLst>
          </p:cNvPr>
          <p:cNvSpPr txBox="1"/>
          <p:nvPr/>
        </p:nvSpPr>
        <p:spPr>
          <a:xfrm>
            <a:off x="2469824" y="4769963"/>
            <a:ext cx="570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*prerequisite for running HTC jobs: your work can be run from the command line</a:t>
            </a:r>
          </a:p>
        </p:txBody>
      </p:sp>
    </p:spTree>
    <p:extLst>
      <p:ext uri="{BB962C8B-B14F-4D97-AF65-F5344CB8AC3E}">
        <p14:creationId xmlns:p14="http://schemas.microsoft.com/office/powerpoint/2010/main" val="2928789560"/>
      </p:ext>
    </p:extLst>
  </p:cSld>
  <p:clrMapOvr>
    <a:masterClrMapping/>
  </p:clrMapOvr>
</p:sld>
</file>

<file path=ppt/theme/theme1.xml><?xml version="1.0" encoding="utf-8"?>
<a:theme xmlns:a="http://schemas.openxmlformats.org/drawingml/2006/main" name="OSG-Summer-School-Template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rgbClr val="0000CC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Japanese Art 1">
        <a:dk1>
          <a:srgbClr val="000000"/>
        </a:dk1>
        <a:lt1>
          <a:srgbClr val="D9C641"/>
        </a:lt1>
        <a:dk2>
          <a:srgbClr val="23005F"/>
        </a:dk2>
        <a:lt2>
          <a:srgbClr val="808080"/>
        </a:lt2>
        <a:accent1>
          <a:srgbClr val="C70000"/>
        </a:accent1>
        <a:accent2>
          <a:srgbClr val="5554FF"/>
        </a:accent2>
        <a:accent3>
          <a:srgbClr val="E9DFB0"/>
        </a:accent3>
        <a:accent4>
          <a:srgbClr val="000000"/>
        </a:accent4>
        <a:accent5>
          <a:srgbClr val="E0AAAA"/>
        </a:accent5>
        <a:accent6>
          <a:srgbClr val="4C4B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44798</TotalTime>
  <Words>2272</Words>
  <Application>Microsoft Macintosh PowerPoint</Application>
  <PresentationFormat>On-screen Show (16:10)</PresentationFormat>
  <Paragraphs>461</Paragraphs>
  <Slides>58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Consolas</vt:lpstr>
      <vt:lpstr>Courier</vt:lpstr>
      <vt:lpstr>Courier New</vt:lpstr>
      <vt:lpstr>Futura</vt:lpstr>
      <vt:lpstr>Symbol</vt:lpstr>
      <vt:lpstr>Times</vt:lpstr>
      <vt:lpstr>Times New Roman</vt:lpstr>
      <vt:lpstr>Wingdings</vt:lpstr>
      <vt:lpstr>OSG-Summer-School-Template</vt:lpstr>
      <vt:lpstr>Backpacking with Code:  Software Portability for DHTC</vt:lpstr>
      <vt:lpstr>Goals For This Session</vt:lpstr>
      <vt:lpstr>An Analogy</vt:lpstr>
      <vt:lpstr>On Your Computer</vt:lpstr>
      <vt:lpstr>The Challenge</vt:lpstr>
      <vt:lpstr>On Someone Else’s Computer</vt:lpstr>
      <vt:lpstr>The Solution</vt:lpstr>
      <vt:lpstr>preliminary Concepts</vt:lpstr>
      <vt:lpstr>Running Commands</vt:lpstr>
      <vt:lpstr>Software Is Files</vt:lpstr>
      <vt:lpstr>Software Is Files</vt:lpstr>
      <vt:lpstr>Command Line and Location</vt:lpstr>
      <vt:lpstr>Software Locations </vt:lpstr>
      <vt:lpstr>Two Location Options</vt:lpstr>
      <vt:lpstr>Location, Location, Location</vt:lpstr>
      <vt:lpstr>Location, Location, Location</vt:lpstr>
      <vt:lpstr>Location, Location, Location</vt:lpstr>
      <vt:lpstr>Portability Summary</vt:lpstr>
      <vt:lpstr>Demo</vt:lpstr>
      <vt:lpstr>Portability Summary</vt:lpstr>
      <vt:lpstr>Bring Along  Software Files</vt:lpstr>
      <vt:lpstr>Ways to Prepare Software Files</vt:lpstr>
      <vt:lpstr>What is Compilation?</vt:lpstr>
      <vt:lpstr>What is Compilation?</vt:lpstr>
      <vt:lpstr>Static Linking</vt:lpstr>
      <vt:lpstr>Compilation Process</vt:lpstr>
      <vt:lpstr>Interpreted Code</vt:lpstr>
      <vt:lpstr>Interpreted Code</vt:lpstr>
      <vt:lpstr>What Kind of Code?</vt:lpstr>
      <vt:lpstr>Matlab</vt:lpstr>
      <vt:lpstr>Run "Brought-Along" Software Files</vt:lpstr>
      <vt:lpstr>Ways to Run Software</vt:lpstr>
      <vt:lpstr>Single Binary Workflow</vt:lpstr>
      <vt:lpstr>Wrapper Script Workflow</vt:lpstr>
      <vt:lpstr>Bring Along Containers</vt:lpstr>
      <vt:lpstr>Containers</vt:lpstr>
      <vt:lpstr>Returning to Our Analogy…</vt:lpstr>
      <vt:lpstr>Why Containers?</vt:lpstr>
      <vt:lpstr>Why Containers?</vt:lpstr>
      <vt:lpstr>Why Containers?</vt:lpstr>
      <vt:lpstr>Why Containers?</vt:lpstr>
      <vt:lpstr>Why Containers?</vt:lpstr>
      <vt:lpstr>Why Containers?</vt:lpstr>
      <vt:lpstr>Getting Containers</vt:lpstr>
      <vt:lpstr>Container Types</vt:lpstr>
      <vt:lpstr>Container Types</vt:lpstr>
      <vt:lpstr>Run Containers</vt:lpstr>
      <vt:lpstr>Submit File Requirements</vt:lpstr>
      <vt:lpstr>Container Workflow</vt:lpstr>
      <vt:lpstr>Wrapping up</vt:lpstr>
      <vt:lpstr>Conclusion</vt:lpstr>
      <vt:lpstr>Acknowledgements</vt:lpstr>
      <vt:lpstr>Old slides</vt:lpstr>
      <vt:lpstr>How Software Works*</vt:lpstr>
      <vt:lpstr>How Software Works*</vt:lpstr>
      <vt:lpstr>How Software Works*</vt:lpstr>
      <vt:lpstr>How Software Works*</vt:lpstr>
      <vt:lpstr>How Software Works*</vt:lpstr>
    </vt:vector>
  </TitlesOfParts>
  <Manager>OSG Resource Managers</Manager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Alain Roy</dc:creator>
  <cp:lastModifiedBy>Christina Koch</cp:lastModifiedBy>
  <cp:revision>562</cp:revision>
  <cp:lastPrinted>2007-02-13T22:42:37Z</cp:lastPrinted>
  <dcterms:created xsi:type="dcterms:W3CDTF">2010-07-18T15:11:48Z</dcterms:created>
  <dcterms:modified xsi:type="dcterms:W3CDTF">2022-07-26T01:38:51Z</dcterms:modified>
</cp:coreProperties>
</file>