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</p:sldMasterIdLst>
  <p:notesMasterIdLst>
    <p:notesMasterId r:id="rId23"/>
  </p:notesMasterIdLst>
  <p:sldIdLst>
    <p:sldId id="621" r:id="rId2"/>
    <p:sldId id="475" r:id="rId3"/>
    <p:sldId id="476" r:id="rId4"/>
    <p:sldId id="480" r:id="rId5"/>
    <p:sldId id="482" r:id="rId6"/>
    <p:sldId id="297" r:id="rId7"/>
    <p:sldId id="481" r:id="rId8"/>
    <p:sldId id="298" r:id="rId9"/>
    <p:sldId id="489" r:id="rId10"/>
    <p:sldId id="292" r:id="rId11"/>
    <p:sldId id="293" r:id="rId12"/>
    <p:sldId id="294" r:id="rId13"/>
    <p:sldId id="295" r:id="rId14"/>
    <p:sldId id="299" r:id="rId15"/>
    <p:sldId id="300" r:id="rId16"/>
    <p:sldId id="488" r:id="rId17"/>
    <p:sldId id="622" r:id="rId18"/>
    <p:sldId id="623" r:id="rId19"/>
    <p:sldId id="302" r:id="rId20"/>
    <p:sldId id="304" r:id="rId21"/>
    <p:sldId id="30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33"/>
  </p:normalViewPr>
  <p:slideViewPr>
    <p:cSldViewPr snapToGrid="0" snapToObjects="1">
      <p:cViewPr varScale="1">
        <p:scale>
          <a:sx n="127" d="100"/>
          <a:sy n="127" d="100"/>
        </p:scale>
        <p:origin x="18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9075" latinLnBrk="0">
      <a:defRPr sz="825">
        <a:latin typeface="Lucida Grande"/>
        <a:ea typeface="Lucida Grande"/>
        <a:cs typeface="Lucida Grande"/>
        <a:sym typeface="Lucida Grande"/>
      </a:defRPr>
    </a:lvl1pPr>
    <a:lvl2pPr indent="171450" defTabSz="219075" latinLnBrk="0">
      <a:defRPr sz="825">
        <a:latin typeface="Lucida Grande"/>
        <a:ea typeface="Lucida Grande"/>
        <a:cs typeface="Lucida Grande"/>
        <a:sym typeface="Lucida Grande"/>
      </a:defRPr>
    </a:lvl2pPr>
    <a:lvl3pPr indent="342900" defTabSz="219075" latinLnBrk="0">
      <a:defRPr sz="825">
        <a:latin typeface="Lucida Grande"/>
        <a:ea typeface="Lucida Grande"/>
        <a:cs typeface="Lucida Grande"/>
        <a:sym typeface="Lucida Grande"/>
      </a:defRPr>
    </a:lvl3pPr>
    <a:lvl4pPr indent="514350" defTabSz="219075" latinLnBrk="0">
      <a:defRPr sz="825">
        <a:latin typeface="Lucida Grande"/>
        <a:ea typeface="Lucida Grande"/>
        <a:cs typeface="Lucida Grande"/>
        <a:sym typeface="Lucida Grande"/>
      </a:defRPr>
    </a:lvl4pPr>
    <a:lvl5pPr indent="685800" defTabSz="219075" latinLnBrk="0">
      <a:defRPr sz="825">
        <a:latin typeface="Lucida Grande"/>
        <a:ea typeface="Lucida Grande"/>
        <a:cs typeface="Lucida Grande"/>
        <a:sym typeface="Lucida Grande"/>
      </a:defRPr>
    </a:lvl5pPr>
    <a:lvl6pPr indent="857250" defTabSz="219075" latinLnBrk="0">
      <a:defRPr sz="825">
        <a:latin typeface="Lucida Grande"/>
        <a:ea typeface="Lucida Grande"/>
        <a:cs typeface="Lucida Grande"/>
        <a:sym typeface="Lucida Grande"/>
      </a:defRPr>
    </a:lvl6pPr>
    <a:lvl7pPr indent="1028700" defTabSz="219075" latinLnBrk="0">
      <a:defRPr sz="825">
        <a:latin typeface="Lucida Grande"/>
        <a:ea typeface="Lucida Grande"/>
        <a:cs typeface="Lucida Grande"/>
        <a:sym typeface="Lucida Grande"/>
      </a:defRPr>
    </a:lvl7pPr>
    <a:lvl8pPr indent="1200150" defTabSz="219075" latinLnBrk="0">
      <a:defRPr sz="825">
        <a:latin typeface="Lucida Grande"/>
        <a:ea typeface="Lucida Grande"/>
        <a:cs typeface="Lucida Grande"/>
        <a:sym typeface="Lucida Grande"/>
      </a:defRPr>
    </a:lvl8pPr>
    <a:lvl9pPr indent="1371600" defTabSz="219075" latinLnBrk="0">
      <a:defRPr sz="825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it what we see on OSG. Put an example error message-timeout message, file transfer problem, memory issue. </a:t>
            </a:r>
          </a:p>
        </p:txBody>
      </p:sp>
    </p:spTree>
    <p:extLst>
      <p:ext uri="{BB962C8B-B14F-4D97-AF65-F5344CB8AC3E}">
        <p14:creationId xmlns:p14="http://schemas.microsoft.com/office/powerpoint/2010/main" val="136373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when hold happens. You can see when you type </a:t>
            </a:r>
            <a:r>
              <a:rPr lang="en-US" dirty="0" err="1"/>
              <a:t>condor_q</a:t>
            </a:r>
            <a:r>
              <a:rPr lang="en-US" dirty="0"/>
              <a:t> –hold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 &amp; 15 are similar</a:t>
            </a:r>
          </a:p>
        </p:txBody>
      </p:sp>
    </p:spTree>
    <p:extLst>
      <p:ext uri="{BB962C8B-B14F-4D97-AF65-F5344CB8AC3E}">
        <p14:creationId xmlns:p14="http://schemas.microsoft.com/office/powerpoint/2010/main" val="405037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2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347677" y="102394"/>
            <a:ext cx="7167673" cy="99417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E99FB-80CB-C62C-971A-0FF292A1AB3F}"/>
              </a:ext>
            </a:extLst>
          </p:cNvPr>
          <p:cNvSpPr txBox="1"/>
          <p:nvPr userDrawn="1"/>
        </p:nvSpPr>
        <p:spPr>
          <a:xfrm>
            <a:off x="3918857" y="522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06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01112" y="4962525"/>
            <a:ext cx="117082" cy="1076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914400" y="2247072"/>
            <a:ext cx="7315200" cy="649357"/>
          </a:xfrm>
          <a:prstGeom prst="rect">
            <a:avLst/>
          </a:prstGeom>
        </p:spPr>
        <p:txBody>
          <a:bodyPr/>
          <a:lstStyle>
            <a:lvl1pPr>
              <a:defRPr sz="405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454841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AE9FE7-EC0F-3041-8C25-AC6C181A4171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D6B86CAF-D39A-267F-0412-E385C35C8D05}"/>
              </a:ext>
            </a:extLst>
          </p:cNvPr>
          <p:cNvSpPr/>
          <p:nvPr userDrawn="1"/>
        </p:nvSpPr>
        <p:spPr>
          <a:xfrm>
            <a:off x="628650" y="1014156"/>
            <a:ext cx="8467725" cy="5"/>
          </a:xfrm>
          <a:prstGeom prst="line">
            <a:avLst/>
          </a:prstGeom>
          <a:ln w="50800">
            <a:solidFill>
              <a:srgbClr val="FF6600"/>
            </a:solidFill>
          </a:ln>
        </p:spPr>
        <p:txBody>
          <a:bodyPr lIns="0" tIns="0" rIns="0" bIns="0"/>
          <a:lstStyle/>
          <a:p>
            <a:pPr defTabSz="241101">
              <a:spcBef>
                <a:spcPts val="375"/>
              </a:spcBef>
              <a:defRPr sz="4000">
                <a:latin typeface="Myriad Pro Semibold"/>
                <a:ea typeface="Myriad Pro Semibold"/>
                <a:cs typeface="Myriad Pro Semibold"/>
                <a:sym typeface="Myriad Pro Semibold"/>
              </a:defRPr>
            </a:pPr>
            <a:endParaRPr sz="15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6E8A18-F871-3098-56B0-970B6DBC21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47" y="42863"/>
            <a:ext cx="1255129" cy="836753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4A75845C-763F-ED16-CD95-9B0D2F302FC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User School 2022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2C9F72C-637E-141A-1B39-B65CF59C48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pensciencegrid.org/support/solutions/articles/5000640421-acknowledging-the-open-science-grid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Troubleshooting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Tuesday, July 26</a:t>
            </a:r>
          </a:p>
          <a:p>
            <a:r>
              <a:rPr lang="en-US" sz="2400" dirty="0"/>
              <a:t>Showmic Islam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D280A-C1F5-964E-ABF3-46668F796B0E}"/>
              </a:ext>
            </a:extLst>
          </p:cNvPr>
          <p:cNvSpPr txBox="1"/>
          <p:nvPr/>
        </p:nvSpPr>
        <p:spPr>
          <a:xfrm>
            <a:off x="1816734" y="4881890"/>
            <a:ext cx="5237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This work was supported by NSF grants MPS-1148698, OAC-1836650, and OAC-2030508</a:t>
            </a:r>
          </a:p>
        </p:txBody>
      </p:sp>
    </p:spTree>
    <p:extLst>
      <p:ext uri="{BB962C8B-B14F-4D97-AF65-F5344CB8AC3E}">
        <p14:creationId xmlns:p14="http://schemas.microsoft.com/office/powerpoint/2010/main" val="119710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mparing expectations vs. what happened: Either might be wrong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dirty="0"/>
              <a:t>Comparing </a:t>
            </a:r>
            <a:r>
              <a:rPr b="1" dirty="0"/>
              <a:t>expectations vs. what happened</a:t>
            </a:r>
            <a:r>
              <a:rPr dirty="0"/>
              <a:t>: Either might be wrong!</a:t>
            </a:r>
          </a:p>
          <a:p>
            <a:r>
              <a:rPr b="1" dirty="0"/>
              <a:t>Read messages carefully </a:t>
            </a:r>
            <a:r>
              <a:rPr dirty="0"/>
              <a:t>— even if some parts make no sense, what hints can you get?</a:t>
            </a:r>
          </a:p>
          <a:p>
            <a:r>
              <a:rPr dirty="0"/>
              <a:t>Search </a:t>
            </a:r>
            <a:r>
              <a:rPr b="1" dirty="0"/>
              <a:t>online</a:t>
            </a:r>
            <a:r>
              <a:rPr dirty="0"/>
              <a:t> … but evaluate what you find</a:t>
            </a:r>
          </a:p>
          <a:p>
            <a:r>
              <a:rPr dirty="0"/>
              <a:t>Collect links and other resources that help</a:t>
            </a:r>
          </a:p>
          <a:p>
            <a:r>
              <a:rPr dirty="0"/>
              <a:t>Ask for help! And provide key details: versions, commands, files, messages, logs, etc.</a:t>
            </a:r>
            <a:endParaRPr lang="en-US" dirty="0"/>
          </a:p>
          <a:p>
            <a:r>
              <a:rPr lang="en-US" dirty="0"/>
              <a:t>Always keep the log, error and condor output file</a:t>
            </a:r>
            <a:endParaRPr dirty="0"/>
          </a:p>
        </p:txBody>
      </p:sp>
      <p:sp>
        <p:nvSpPr>
          <p:cNvPr id="258" name="General Troubleshooting Ti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General Troubleshooting Tips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mpletely failed to submit!…"/>
          <p:cNvSpPr txBox="1">
            <a:spLocks noGrp="1"/>
          </p:cNvSpPr>
          <p:nvPr>
            <p:ph type="body" idx="1"/>
          </p:nvPr>
        </p:nvSpPr>
        <p:spPr>
          <a:xfrm>
            <a:off x="914400" y="2672953"/>
            <a:ext cx="7315200" cy="209431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277178" indent="-277178" defTabSz="298832">
              <a:spcBef>
                <a:spcPts val="713"/>
              </a:spcBef>
              <a:defRPr sz="6984"/>
            </a:pPr>
            <a:r>
              <a:rPr sz="7400" dirty="0"/>
              <a:t>Completely failed to submit!</a:t>
            </a:r>
          </a:p>
          <a:p>
            <a:pPr marL="277178" indent="-277178" defTabSz="298832">
              <a:spcBef>
                <a:spcPts val="713"/>
              </a:spcBef>
              <a:defRPr sz="6984"/>
            </a:pPr>
            <a:r>
              <a:rPr b="1" dirty="0"/>
              <a:t>Notice:</a:t>
            </a:r>
            <a:r>
              <a:rPr dirty="0"/>
              <a:t> </a:t>
            </a:r>
            <a:r>
              <a:rPr sz="5500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Failed to parse</a:t>
            </a:r>
          </a:p>
          <a:p>
            <a:pPr marL="277178" indent="-277178" defTabSz="298832">
              <a:spcBef>
                <a:spcPts val="713"/>
              </a:spcBef>
              <a:defRPr sz="6984"/>
            </a:pPr>
            <a:r>
              <a:rPr b="1" dirty="0"/>
              <a:t>Why:</a:t>
            </a:r>
            <a:r>
              <a:rPr dirty="0"/>
              <a:t> </a:t>
            </a:r>
            <a:r>
              <a:rPr sz="7400" dirty="0"/>
              <a:t>You tried to submit your executable (or other file), not an </a:t>
            </a:r>
            <a:r>
              <a:rPr sz="7400" dirty="0" err="1"/>
              <a:t>HTCondor</a:t>
            </a:r>
            <a:r>
              <a:rPr sz="7400" dirty="0"/>
              <a:t> submit file</a:t>
            </a:r>
          </a:p>
          <a:p>
            <a:pPr marL="277178" indent="-277178" defTabSz="298832">
              <a:spcBef>
                <a:spcPts val="713"/>
              </a:spcBef>
              <a:defRPr sz="6984"/>
            </a:pPr>
            <a:r>
              <a:rPr b="1" dirty="0"/>
              <a:t>Fix:</a:t>
            </a:r>
            <a:r>
              <a:rPr dirty="0"/>
              <a:t> Submit an </a:t>
            </a:r>
            <a:r>
              <a:rPr dirty="0" err="1"/>
              <a:t>HTCondor</a:t>
            </a:r>
            <a:r>
              <a:rPr dirty="0"/>
              <a:t> submit file (e.g., </a:t>
            </a:r>
            <a:r>
              <a:rPr sz="5500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.sub</a:t>
            </a:r>
            <a:r>
              <a:rPr dirty="0"/>
              <a:t>)</a:t>
            </a:r>
          </a:p>
        </p:txBody>
      </p:sp>
      <p:sp>
        <p:nvSpPr>
          <p:cNvPr id="262" name="Issue: Failed to Pa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Issue: Failed to Parse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64" name="$ condor_submit job.sh…"/>
          <p:cNvSpPr txBox="1"/>
          <p:nvPr/>
        </p:nvSpPr>
        <p:spPr>
          <a:xfrm>
            <a:off x="914400" y="1134427"/>
            <a:ext cx="7315200" cy="1391086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$ </a:t>
            </a:r>
            <a:r>
              <a:rPr sz="1800" b="1" dirty="0" err="1"/>
              <a:t>condor_submit</a:t>
            </a:r>
            <a:r>
              <a:rPr sz="1800" b="1" dirty="0"/>
              <a:t> </a:t>
            </a:r>
            <a:r>
              <a:rPr sz="1800" b="1" dirty="0" err="1"/>
              <a:t>job.sh</a:t>
            </a:r>
            <a:endParaRPr sz="18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ERROR: on Line 6 of submit file: 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ERROR: Failed to parse command file (line 6).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lso failed to submit (missing job(s) submitted)…"/>
          <p:cNvSpPr txBox="1">
            <a:spLocks noGrp="1"/>
          </p:cNvSpPr>
          <p:nvPr>
            <p:ph type="body" idx="1"/>
          </p:nvPr>
        </p:nvSpPr>
        <p:spPr>
          <a:xfrm>
            <a:off x="914399" y="3263563"/>
            <a:ext cx="7797521" cy="13754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/>
              <a:t>Also failed to submit (missing </a:t>
            </a:r>
            <a:r>
              <a:rPr sz="2400" dirty="0">
                <a:solidFill>
                  <a:srgbClr val="FF6600"/>
                </a:solidFill>
                <a:ea typeface="Menlo Regular"/>
                <a:sym typeface="Menlo Regular"/>
              </a:rPr>
              <a:t>job(s) submitted</a:t>
            </a:r>
            <a:r>
              <a:rPr sz="2400" dirty="0"/>
              <a:t>)</a:t>
            </a:r>
          </a:p>
          <a:p>
            <a:r>
              <a:rPr sz="2400" b="1" dirty="0"/>
              <a:t>Why:</a:t>
            </a:r>
            <a:r>
              <a:rPr sz="2400" dirty="0"/>
              <a:t> Typos in your submit file (e.g., </a:t>
            </a:r>
            <a:r>
              <a:rPr sz="2400" dirty="0">
                <a:solidFill>
                  <a:srgbClr val="FF6600"/>
                </a:solidFill>
                <a:ea typeface="Menlo Regular"/>
                <a:sym typeface="Menlo Regular"/>
              </a:rPr>
              <a:t>BG</a:t>
            </a:r>
            <a:r>
              <a:rPr sz="2400" dirty="0"/>
              <a:t> for </a:t>
            </a:r>
            <a:r>
              <a:rPr sz="2400" dirty="0">
                <a:solidFill>
                  <a:srgbClr val="FF6600"/>
                </a:solidFill>
                <a:ea typeface="Menlo Regular"/>
                <a:sym typeface="Menlo Regular"/>
              </a:rPr>
              <a:t>GB</a:t>
            </a:r>
            <a:r>
              <a:rPr sz="2400" dirty="0"/>
              <a:t>)</a:t>
            </a:r>
          </a:p>
          <a:p>
            <a:r>
              <a:rPr sz="2400" b="1" dirty="0"/>
              <a:t>Fix:</a:t>
            </a:r>
            <a:r>
              <a:rPr sz="2400" dirty="0"/>
              <a:t> Correct typos!</a:t>
            </a:r>
          </a:p>
        </p:txBody>
      </p:sp>
      <p:sp>
        <p:nvSpPr>
          <p:cNvPr id="267" name="Issue: Typos in Submit F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Issue: Typos in Submit File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9" name="$ condor_submit sleep.sub…"/>
          <p:cNvSpPr txBox="1"/>
          <p:nvPr/>
        </p:nvSpPr>
        <p:spPr>
          <a:xfrm>
            <a:off x="914400" y="1126331"/>
            <a:ext cx="7315200" cy="2000484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$ </a:t>
            </a:r>
            <a:r>
              <a:rPr sz="1800" b="1" dirty="0" err="1"/>
              <a:t>condor_submit</a:t>
            </a:r>
            <a:r>
              <a:rPr sz="1800" b="1" dirty="0"/>
              <a:t> </a:t>
            </a:r>
            <a:r>
              <a:rPr sz="1800" b="1" dirty="0" err="1"/>
              <a:t>sleep.sub</a:t>
            </a:r>
            <a:endParaRPr sz="1800" b="1" dirty="0"/>
          </a:p>
          <a:p>
            <a:pPr algn="l">
              <a:lnSpc>
                <a:spcPct val="110000"/>
              </a:lnSpc>
              <a:defRPr sz="4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Submitting job(s)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• ERROR: No 'executable' parameter was provided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• ERROR: Parse error in expression: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         </a:t>
            </a:r>
            <a:r>
              <a:rPr sz="1800" dirty="0" err="1"/>
              <a:t>RequestMemory</a:t>
            </a:r>
            <a:r>
              <a:rPr sz="1800" dirty="0"/>
              <a:t> = 1BG</a:t>
            </a:r>
          </a:p>
          <a:p>
            <a:pPr algn="l">
              <a:lnSpc>
                <a:spcPct val="110000"/>
              </a:lnSpc>
              <a:defRPr sz="48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800" dirty="0"/>
              <a:t>• ERROR: Executable file /bin/</a:t>
            </a:r>
            <a:r>
              <a:rPr sz="1800" dirty="0" err="1"/>
              <a:t>slep</a:t>
            </a:r>
            <a:r>
              <a:rPr sz="1800" dirty="0"/>
              <a:t> does not exist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Jobs are idle for a long time – can be hard to judge!"/>
          <p:cNvSpPr txBox="1">
            <a:spLocks noGrp="1"/>
          </p:cNvSpPr>
          <p:nvPr>
            <p:ph type="body" idx="1"/>
          </p:nvPr>
        </p:nvSpPr>
        <p:spPr>
          <a:xfrm>
            <a:off x="914400" y="1963166"/>
            <a:ext cx="7315200" cy="468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400" dirty="0"/>
              <a:t>Jobs are </a:t>
            </a:r>
            <a:r>
              <a:rPr sz="1400" dirty="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rPr>
              <a:t>idle</a:t>
            </a:r>
            <a:r>
              <a:rPr sz="1400" dirty="0"/>
              <a:t> for a </a:t>
            </a:r>
            <a:r>
              <a:rPr sz="1400" b="1" dirty="0"/>
              <a:t>long</a:t>
            </a:r>
            <a:r>
              <a:rPr sz="1400" dirty="0"/>
              <a:t> time – </a:t>
            </a:r>
            <a:r>
              <a:rPr sz="1400" i="1" dirty="0"/>
              <a:t>can be hard to judge!</a:t>
            </a:r>
            <a:endParaRPr lang="en-US" sz="1400" i="1" dirty="0"/>
          </a:p>
          <a:p>
            <a:pPr marL="0" indent="0">
              <a:buNone/>
            </a:pPr>
            <a:r>
              <a:rPr lang="en-US" sz="1400" b="1" i="1" dirty="0" err="1"/>
              <a:t>condor_q</a:t>
            </a:r>
            <a:r>
              <a:rPr lang="en-US" sz="1400" b="1" i="1" dirty="0"/>
              <a:t> -analyze &lt;</a:t>
            </a:r>
            <a:r>
              <a:rPr lang="en-US" sz="1400" b="1" i="1" dirty="0" err="1"/>
              <a:t>JobId</a:t>
            </a:r>
            <a:r>
              <a:rPr lang="en-US" sz="1400" b="1" i="1" dirty="0"/>
              <a:t>&gt;</a:t>
            </a:r>
            <a:endParaRPr lang="en-US" sz="1400" i="1" dirty="0"/>
          </a:p>
          <a:p>
            <a:pPr marL="0" indent="0">
              <a:buNone/>
            </a:pPr>
            <a:r>
              <a:rPr lang="en-US" sz="1400" b="1" i="1" dirty="0" err="1"/>
              <a:t>condor_q</a:t>
            </a:r>
            <a:r>
              <a:rPr lang="en-US" sz="1400" b="1" i="1" dirty="0"/>
              <a:t> –better-analyze &lt;</a:t>
            </a:r>
            <a:r>
              <a:rPr lang="en-US" sz="1400" b="1" i="1" dirty="0" err="1"/>
              <a:t>JobId</a:t>
            </a:r>
            <a:r>
              <a:rPr lang="en-US" sz="1400" b="1" i="1" dirty="0"/>
              <a:t>&gt;</a:t>
            </a:r>
          </a:p>
        </p:txBody>
      </p:sp>
      <p:sp>
        <p:nvSpPr>
          <p:cNvPr id="272" name="Issue: Jobs Idle for a Long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Issue: Jobs Idle for a Long Time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74" name="$ condor_q…"/>
          <p:cNvSpPr txBox="1"/>
          <p:nvPr/>
        </p:nvSpPr>
        <p:spPr>
          <a:xfrm>
            <a:off x="914400" y="1112351"/>
            <a:ext cx="7315200" cy="788357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$ </a:t>
            </a:r>
            <a:r>
              <a:rPr sz="1200" b="1" dirty="0" err="1"/>
              <a:t>condor_q</a:t>
            </a:r>
            <a:endParaRPr sz="1200" b="1" dirty="0"/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OWNER    BATCH_NAME    SUBMITTED   DONE   RUN    </a:t>
            </a:r>
            <a:r>
              <a:rPr sz="1200" dirty="0">
                <a:solidFill>
                  <a:srgbClr val="FF6600"/>
                </a:solidFill>
              </a:rPr>
              <a:t>IDLE</a:t>
            </a:r>
            <a:r>
              <a:rPr sz="1200" dirty="0"/>
              <a:t>  TOTAL JOB_IDS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cat      ID: 123456   6/30 12:34      _      _      </a:t>
            </a:r>
            <a:r>
              <a:rPr sz="1200" dirty="0">
                <a:solidFill>
                  <a:srgbClr val="FF6600"/>
                </a:solidFill>
              </a:rPr>
              <a:t>1</a:t>
            </a:r>
            <a:r>
              <a:rPr sz="1200" dirty="0"/>
              <a:t>      1 123456.0</a:t>
            </a:r>
          </a:p>
        </p:txBody>
      </p:sp>
      <p:sp>
        <p:nvSpPr>
          <p:cNvPr id="275" name="$ condor_q -better-analyze 123456.0…"/>
          <p:cNvSpPr txBox="1"/>
          <p:nvPr/>
        </p:nvSpPr>
        <p:spPr>
          <a:xfrm>
            <a:off x="914400" y="2963243"/>
            <a:ext cx="7315200" cy="1804020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$ </a:t>
            </a:r>
            <a:r>
              <a:rPr sz="1200" b="1" dirty="0" err="1"/>
              <a:t>condor_q</a:t>
            </a:r>
            <a:r>
              <a:rPr sz="1200" b="1" dirty="0"/>
              <a:t> -better-analyze 123456.0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...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         Slots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Step    Matched  Condition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-----  --------  ---------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[0]       13033  </a:t>
            </a:r>
            <a:r>
              <a:rPr sz="1200" dirty="0" err="1"/>
              <a:t>TARGET.PoolName</a:t>
            </a:r>
            <a:r>
              <a:rPr sz="1200" dirty="0"/>
              <a:t> == "</a:t>
            </a:r>
            <a:r>
              <a:rPr lang="en-US" sz="1200" dirty="0" err="1"/>
              <a:t>OSPool</a:t>
            </a:r>
            <a:r>
              <a:rPr sz="1200" dirty="0"/>
              <a:t>"</a:t>
            </a:r>
          </a:p>
          <a:p>
            <a:pPr algn="l">
              <a:lnSpc>
                <a:spcPct val="110000"/>
              </a:lnSpc>
              <a:defRPr sz="4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[9]       13656  </a:t>
            </a:r>
            <a:r>
              <a:rPr sz="1200" dirty="0" err="1"/>
              <a:t>TARGET.Disk</a:t>
            </a:r>
            <a:r>
              <a:rPr sz="1200" dirty="0"/>
              <a:t> &gt;= </a:t>
            </a:r>
            <a:r>
              <a:rPr sz="1200" dirty="0" err="1"/>
              <a:t>RequestDisk</a:t>
            </a:r>
            <a:endParaRPr sz="1200" dirty="0"/>
          </a:p>
          <a:p>
            <a:pPr algn="l">
              <a:lnSpc>
                <a:spcPct val="110000"/>
              </a:lnSpc>
              <a:defRPr sz="4200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200" dirty="0"/>
              <a:t>[11]          0  </a:t>
            </a:r>
            <a:r>
              <a:rPr sz="1200" dirty="0" err="1"/>
              <a:t>TARGET.Memory</a:t>
            </a:r>
            <a:r>
              <a:rPr sz="1200" dirty="0"/>
              <a:t> &gt;= </a:t>
            </a:r>
            <a:r>
              <a:rPr sz="1200" dirty="0" err="1"/>
              <a:t>RequestMemory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Job runs … but something does not seem right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8223948" cy="32635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800" dirty="0"/>
              <a:t>Job runs … but something does not seem right</a:t>
            </a:r>
          </a:p>
          <a:p>
            <a:pPr lvl="1"/>
            <a:r>
              <a:rPr sz="2400" dirty="0"/>
              <a:t>Short or zero-length output file(s)</a:t>
            </a:r>
          </a:p>
          <a:p>
            <a:pPr lvl="1"/>
            <a:r>
              <a:rPr sz="2400" dirty="0"/>
              <a:t>Very short runtime (almost instant)</a:t>
            </a:r>
            <a:endParaRPr dirty="0"/>
          </a:p>
          <a:p>
            <a:r>
              <a:rPr sz="2800" dirty="0"/>
              <a:t>May be problems with app, inputs, arguments, …</a:t>
            </a:r>
            <a:endParaRPr sz="2400" dirty="0"/>
          </a:p>
          <a:p>
            <a:pPr lvl="1"/>
            <a:r>
              <a:rPr sz="2400" dirty="0"/>
              <a:t>Check log files for </a:t>
            </a:r>
            <a:r>
              <a:rPr sz="2400" b="1" dirty="0"/>
              <a:t>unexpected exit codes</a:t>
            </a:r>
            <a:r>
              <a:rPr sz="2400" dirty="0"/>
              <a:t>, etc.</a:t>
            </a:r>
          </a:p>
          <a:p>
            <a:pPr lvl="1"/>
            <a:r>
              <a:rPr sz="2400" dirty="0"/>
              <a:t>Check output and error files for messages from app</a:t>
            </a:r>
          </a:p>
          <a:p>
            <a:pPr lvl="1"/>
            <a:r>
              <a:rPr sz="2400" dirty="0"/>
              <a:t>Can’t find anything? Add more debugging output</a:t>
            </a:r>
          </a:p>
        </p:txBody>
      </p:sp>
      <p:sp>
        <p:nvSpPr>
          <p:cNvPr id="292" name="Issue: Missing or Unexpected 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Issue: Missing or Unexpected Results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628649" y="1198397"/>
            <a:ext cx="8424915" cy="326350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7178" indent="-277178" defTabSz="298832">
              <a:defRPr sz="6984"/>
            </a:pPr>
            <a:r>
              <a:rPr sz="5900" dirty="0"/>
              <a:t>What is </a:t>
            </a:r>
            <a:r>
              <a:rPr sz="5900" i="1" dirty="0" err="1"/>
              <a:t>badput</a:t>
            </a:r>
            <a:r>
              <a:rPr sz="5900" dirty="0"/>
              <a:t>?</a:t>
            </a:r>
          </a:p>
          <a:p>
            <a:pPr marL="554355" lvl="1" indent="-277178" defTabSz="298832">
              <a:defRPr sz="6305"/>
            </a:pPr>
            <a:r>
              <a:rPr sz="5000" dirty="0"/>
              <a:t>Basically, wasted computing</a:t>
            </a:r>
          </a:p>
          <a:p>
            <a:pPr marL="831533" lvl="2" indent="-277178" defTabSz="298832">
              <a:defRPr sz="4462"/>
            </a:pPr>
            <a:r>
              <a:rPr sz="4000" dirty="0"/>
              <a:t>Job runs for </a:t>
            </a:r>
            <a:r>
              <a:rPr sz="4000" i="1" dirty="0"/>
              <a:t>97 minutes</a:t>
            </a:r>
            <a:r>
              <a:rPr sz="4000" dirty="0"/>
              <a:t>, gets kicked off, starts over on another server</a:t>
            </a:r>
          </a:p>
          <a:p>
            <a:pPr marL="831533" lvl="2" indent="-277178" defTabSz="298832">
              <a:defRPr sz="4462"/>
            </a:pPr>
            <a:r>
              <a:rPr sz="4000" dirty="0"/>
              <a:t>Job runs for </a:t>
            </a:r>
            <a:r>
              <a:rPr sz="4000" i="1" dirty="0"/>
              <a:t>97 minutes</a:t>
            </a:r>
            <a:r>
              <a:rPr sz="4000" dirty="0"/>
              <a:t>, is removed</a:t>
            </a:r>
          </a:p>
          <a:p>
            <a:pPr marL="554355" lvl="1" indent="-277178" defTabSz="298832">
              <a:defRPr sz="6305"/>
            </a:pPr>
            <a:r>
              <a:rPr sz="5000" dirty="0">
                <a:latin typeface="Myriad Pro Semibold"/>
                <a:ea typeface="Myriad Pro Semibold"/>
                <a:cs typeface="Myriad Pro Semibold"/>
                <a:sym typeface="Myriad Pro Semibold"/>
              </a:rPr>
              <a:t>Not</a:t>
            </a:r>
            <a:r>
              <a:rPr sz="5000" dirty="0"/>
              <a:t> jobs that must be re-run due to code changes!</a:t>
            </a:r>
            <a:br>
              <a:rPr sz="5000" dirty="0"/>
            </a:br>
            <a:r>
              <a:rPr sz="5000" dirty="0"/>
              <a:t>(that’s just part of science, right?)</a:t>
            </a:r>
          </a:p>
          <a:p>
            <a:pPr marL="277178" indent="-277178" defTabSz="298832">
              <a:spcBef>
                <a:spcPts val="713"/>
              </a:spcBef>
              <a:defRPr sz="6984"/>
            </a:pPr>
            <a:r>
              <a:rPr sz="5900" dirty="0" err="1"/>
              <a:t>Badput</a:t>
            </a:r>
            <a:r>
              <a:rPr sz="5900" dirty="0"/>
              <a:t> uses resources that others could have used</a:t>
            </a:r>
          </a:p>
          <a:p>
            <a:pPr marL="277178" indent="-277178" defTabSz="298832">
              <a:spcBef>
                <a:spcPts val="713"/>
              </a:spcBef>
              <a:defRPr sz="6984"/>
            </a:pPr>
            <a:r>
              <a:rPr sz="5900" dirty="0"/>
              <a:t>If contacted, help us help you and others</a:t>
            </a:r>
            <a:r>
              <a:rPr sz="5100" dirty="0"/>
              <a:t>!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Issue: Badput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What is badput?…"/>
          <p:cNvSpPr txBox="1">
            <a:spLocks noGrp="1"/>
          </p:cNvSpPr>
          <p:nvPr>
            <p:ph type="body" idx="1"/>
          </p:nvPr>
        </p:nvSpPr>
        <p:spPr>
          <a:xfrm>
            <a:off x="628650" y="1208446"/>
            <a:ext cx="7886700" cy="32635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7178" indent="-277178" defTabSz="298832">
              <a:defRPr sz="6984"/>
            </a:pPr>
            <a:r>
              <a:rPr lang="en-US" sz="2025" dirty="0"/>
              <a:t>Always test with a </a:t>
            </a:r>
            <a:r>
              <a:rPr lang="en-US" sz="2025" b="1" dirty="0"/>
              <a:t>small set of jobs </a:t>
            </a:r>
            <a:r>
              <a:rPr lang="en-US" sz="2025" dirty="0"/>
              <a:t>before scaling up. (This practice applies to any modifications made to a </a:t>
            </a:r>
            <a:r>
              <a:rPr lang="en-US" sz="2025" b="1" dirty="0"/>
              <a:t>tried and tested </a:t>
            </a:r>
            <a:r>
              <a:rPr lang="en-US" sz="2025" dirty="0"/>
              <a:t>code as well )</a:t>
            </a:r>
          </a:p>
          <a:p>
            <a:pPr marL="277178" indent="-277178" defTabSz="298832">
              <a:defRPr sz="6984"/>
            </a:pPr>
            <a:r>
              <a:rPr lang="en-US" sz="2025" dirty="0"/>
              <a:t>Monitor your jobs memory and disk usage</a:t>
            </a:r>
          </a:p>
          <a:p>
            <a:pPr marL="1371600" lvl="4" indent="0" defTabSz="298832">
              <a:buNone/>
              <a:defRPr sz="6984"/>
            </a:pPr>
            <a:r>
              <a:rPr lang="en-US" sz="1500" b="1" dirty="0" err="1"/>
              <a:t>condor_q</a:t>
            </a:r>
            <a:r>
              <a:rPr lang="en-US" sz="1500" b="1" dirty="0"/>
              <a:t> &lt;</a:t>
            </a:r>
            <a:r>
              <a:rPr lang="en-US" sz="1500" b="1" dirty="0" err="1"/>
              <a:t>jobid</a:t>
            </a:r>
            <a:r>
              <a:rPr lang="en-US" sz="1500" b="1" dirty="0"/>
              <a:t>&gt; -</a:t>
            </a:r>
            <a:r>
              <a:rPr lang="en-US" sz="1500" b="1" dirty="0" err="1"/>
              <a:t>af</a:t>
            </a:r>
            <a:r>
              <a:rPr lang="en-US" sz="1500" b="1" dirty="0"/>
              <a:t> </a:t>
            </a:r>
            <a:r>
              <a:rPr lang="en-US" sz="1500" b="1" dirty="0" err="1"/>
              <a:t>RequestMemory</a:t>
            </a:r>
            <a:r>
              <a:rPr lang="en-US" sz="1500" b="1" dirty="0"/>
              <a:t> </a:t>
            </a:r>
            <a:r>
              <a:rPr lang="en-US" sz="1500" b="1" dirty="0" err="1"/>
              <a:t>MemoryUsage</a:t>
            </a:r>
            <a:r>
              <a:rPr lang="en-US" sz="1500" b="1" dirty="0"/>
              <a:t> |sort |</a:t>
            </a:r>
            <a:r>
              <a:rPr lang="en-US" sz="1500" b="1" dirty="0" err="1"/>
              <a:t>uniq</a:t>
            </a:r>
            <a:r>
              <a:rPr lang="en-US" sz="1500" b="1" dirty="0"/>
              <a:t> –c</a:t>
            </a:r>
          </a:p>
          <a:p>
            <a:pPr marL="1371600" lvl="4" indent="0" defTabSz="298832">
              <a:buNone/>
              <a:defRPr sz="6984"/>
            </a:pPr>
            <a:r>
              <a:rPr lang="en-US" sz="1500" b="1" dirty="0" err="1"/>
              <a:t>condor_q</a:t>
            </a:r>
            <a:r>
              <a:rPr lang="en-US" sz="1500" b="1" dirty="0"/>
              <a:t> &lt;</a:t>
            </a:r>
            <a:r>
              <a:rPr lang="en-US" sz="1500" b="1" dirty="0" err="1"/>
              <a:t>jobid</a:t>
            </a:r>
            <a:r>
              <a:rPr lang="en-US" sz="1500" b="1" dirty="0"/>
              <a:t>&gt; -</a:t>
            </a:r>
            <a:r>
              <a:rPr lang="en-US" sz="1500" b="1" dirty="0" err="1"/>
              <a:t>af</a:t>
            </a:r>
            <a:r>
              <a:rPr lang="en-US" sz="1500" b="1" dirty="0"/>
              <a:t> </a:t>
            </a:r>
            <a:r>
              <a:rPr lang="en-US" sz="1500" b="1" dirty="0" err="1"/>
              <a:t>RequestDisk</a:t>
            </a:r>
            <a:r>
              <a:rPr lang="en-US" sz="1500" b="1" dirty="0"/>
              <a:t> </a:t>
            </a:r>
            <a:r>
              <a:rPr lang="en-US" sz="1500" b="1" dirty="0" err="1"/>
              <a:t>DiskUsage</a:t>
            </a:r>
            <a:r>
              <a:rPr lang="en-US" sz="1500" b="1" dirty="0"/>
              <a:t> |sort |</a:t>
            </a:r>
            <a:r>
              <a:rPr lang="en-US" sz="1500" b="1" dirty="0" err="1"/>
              <a:t>uniq</a:t>
            </a:r>
            <a:r>
              <a:rPr lang="en-US" sz="1500" b="1" dirty="0"/>
              <a:t> –c</a:t>
            </a:r>
          </a:p>
          <a:p>
            <a:pPr marL="1371600" lvl="4" indent="0" defTabSz="298832">
              <a:buNone/>
              <a:defRPr sz="6984"/>
            </a:pPr>
            <a:endParaRPr lang="en-US" sz="1500" b="1" dirty="0"/>
          </a:p>
          <a:p>
            <a:pPr defTabSz="298832">
              <a:defRPr sz="6984"/>
            </a:pPr>
            <a:r>
              <a:rPr lang="en-US" sz="2025" dirty="0"/>
              <a:t>Have an idea/expectation about the software/code’s limit- e.g. </a:t>
            </a:r>
            <a:r>
              <a:rPr lang="en-US" sz="2025" b="1" dirty="0" err="1"/>
              <a:t>Segfault</a:t>
            </a:r>
            <a:r>
              <a:rPr lang="en-US" sz="2025" b="1" dirty="0"/>
              <a:t>.</a:t>
            </a:r>
          </a:p>
          <a:p>
            <a:pPr defTabSz="298832">
              <a:defRPr sz="6984"/>
            </a:pPr>
            <a:r>
              <a:rPr lang="en-US" sz="2025" dirty="0"/>
              <a:t>Have a general idea about the inner workings of the software and libraries</a:t>
            </a:r>
            <a:r>
              <a:rPr lang="en-US" sz="1950" dirty="0"/>
              <a:t>.</a:t>
            </a:r>
          </a:p>
        </p:txBody>
      </p:sp>
      <p:sp>
        <p:nvSpPr>
          <p:cNvPr id="296" name="Issue: Bad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Tips for Avoiding </a:t>
            </a:r>
            <a:r>
              <a:rPr lang="en-US" dirty="0" err="1"/>
              <a:t>Badput</a:t>
            </a:r>
            <a:endParaRPr dirty="0"/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2999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3A03-9C69-4618-D0FA-46A57A4D7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A0C-90EC-B352-4C30-63BAFB8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6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12396-5D52-1E0A-E1F1-3032B8856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800" dirty="0"/>
              <a:t>Lauren Michael &amp; Tim Cartwright’s OSG User School 2021 talk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OSG Connect Documentation</a:t>
            </a:r>
          </a:p>
          <a:p>
            <a:pPr>
              <a:spcBef>
                <a:spcPts val="1500"/>
              </a:spcBef>
            </a:pPr>
            <a:r>
              <a:rPr lang="en-US" sz="2800" dirty="0" err="1"/>
              <a:t>support@opensciencegrid.org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0E6B3-5E73-132B-D531-79F82C9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77" y="102394"/>
            <a:ext cx="7675743" cy="994172"/>
          </a:xfrm>
        </p:spPr>
        <p:txBody>
          <a:bodyPr/>
          <a:lstStyle/>
          <a:p>
            <a:r>
              <a:rPr lang="en-US" dirty="0"/>
              <a:t>More Troubleshooting Resources </a:t>
            </a:r>
          </a:p>
        </p:txBody>
      </p:sp>
    </p:spTree>
    <p:extLst>
      <p:ext uri="{BB962C8B-B14F-4D97-AF65-F5344CB8AC3E}">
        <p14:creationId xmlns:p14="http://schemas.microsoft.com/office/powerpoint/2010/main" val="37396154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04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0"/>
            <a:ext cx="7992888" cy="3626786"/>
          </a:xfrm>
        </p:spPr>
        <p:txBody>
          <a:bodyPr>
            <a:noAutofit/>
          </a:bodyPr>
          <a:lstStyle/>
          <a:p>
            <a:r>
              <a:rPr lang="en-US" sz="2800" dirty="0"/>
              <a:t>Jobs can go wrong “internally”:</a:t>
            </a:r>
          </a:p>
          <a:p>
            <a:pPr lvl="1"/>
            <a:r>
              <a:rPr lang="en-US" sz="2400" dirty="0"/>
              <a:t>the executable experiences an error</a:t>
            </a:r>
          </a:p>
          <a:p>
            <a:r>
              <a:rPr lang="en-US" sz="2800" dirty="0"/>
              <a:t>Jobs can go wrong </a:t>
            </a:r>
            <a:r>
              <a:rPr lang="en-US" sz="2800" i="1" dirty="0"/>
              <a:t>logistically, </a:t>
            </a:r>
            <a:r>
              <a:rPr lang="en-US" sz="2800" dirty="0"/>
              <a:t>from HTCondor’s perspective:</a:t>
            </a:r>
          </a:p>
          <a:p>
            <a:pPr lvl="1"/>
            <a:r>
              <a:rPr lang="en-US" sz="2400" dirty="0"/>
              <a:t>a job can’t be matched</a:t>
            </a:r>
          </a:p>
          <a:p>
            <a:pPr lvl="1"/>
            <a:r>
              <a:rPr lang="en-US" sz="2400" dirty="0"/>
              <a:t>files not found for transfer</a:t>
            </a:r>
          </a:p>
          <a:p>
            <a:pPr lvl="1"/>
            <a:r>
              <a:rPr lang="en-US" sz="2400" dirty="0"/>
              <a:t>job used too much memory </a:t>
            </a:r>
          </a:p>
          <a:p>
            <a:pPr lvl="1"/>
            <a:r>
              <a:rPr lang="en-US" sz="2400" dirty="0"/>
              <a:t>badly-formatted executable</a:t>
            </a:r>
          </a:p>
          <a:p>
            <a:pPr lvl="1"/>
            <a:r>
              <a:rPr lang="en-US" sz="2400" dirty="0"/>
              <a:t>and more...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45CFE7E-8060-FB4B-AB46-445BDBF9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G team, especially Brian Lin, Mats Rynge, and Jason Patt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800" dirty="0"/>
              <a:t>OSG team, especially </a:t>
            </a:r>
            <a:r>
              <a:rPr lang="en-US" sz="2800" i="1" dirty="0">
                <a:latin typeface="Myriad Pro Semibold"/>
                <a:ea typeface="Myriad Pro Semibold"/>
                <a:cs typeface="Myriad Pro Semibold"/>
                <a:sym typeface="Myriad Pro Semibold"/>
              </a:rPr>
              <a:t>Tim Cartwright, Lauren Michael &amp;</a:t>
            </a:r>
            <a:r>
              <a:rPr lang="en-US" sz="2800" dirty="0"/>
              <a:t> Christina Koch</a:t>
            </a:r>
          </a:p>
          <a:p>
            <a:pPr>
              <a:spcBef>
                <a:spcPts val="1500"/>
              </a:spcBef>
            </a:pPr>
            <a:r>
              <a:rPr lang="en-US" sz="2800" dirty="0"/>
              <a:t>This work was supported by NSF grants MPS-1148698, OAC-1836650, and OAC-2030508</a:t>
            </a:r>
          </a:p>
          <a:p>
            <a:pPr marL="0" indent="0">
              <a:spcBef>
                <a:spcPts val="1500"/>
              </a:spcBef>
              <a:buNone/>
            </a:pPr>
            <a:endParaRPr sz="2800" dirty="0"/>
          </a:p>
        </p:txBody>
      </p:sp>
      <p:sp>
        <p:nvSpPr>
          <p:cNvPr id="311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Acknowledgements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If you publish or present results that benefitted from using OSG, please acknowledge us!…"/>
          <p:cNvSpPr txBox="1">
            <a:spLocks noGrp="1"/>
          </p:cNvSpPr>
          <p:nvPr>
            <p:ph type="body" idx="1"/>
          </p:nvPr>
        </p:nvSpPr>
        <p:spPr>
          <a:xfrm>
            <a:off x="644631" y="1019473"/>
            <a:ext cx="7854738" cy="3619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If you publish or present results that benefitted from using OSG, please acknowledge us!</a:t>
            </a:r>
          </a:p>
          <a:p>
            <a:pPr marL="0" indent="0">
              <a:buNone/>
            </a:pPr>
            <a:endParaRPr sz="2800" dirty="0"/>
          </a:p>
          <a:p>
            <a:pPr marL="0" indent="0">
              <a:buNone/>
              <a:defRPr sz="3400"/>
            </a:pPr>
            <a:r>
              <a:rPr lang="en-US" sz="2800" u="sng" dirty="0">
                <a:hlinkClick r:id="rId2"/>
              </a:rPr>
              <a:t>https://osg-htc.org/acknowledging</a:t>
            </a:r>
            <a:endParaRPr sz="2800" u="sng" dirty="0">
              <a:hlinkClick r:id="rId2"/>
            </a:endParaRPr>
          </a:p>
        </p:txBody>
      </p:sp>
      <p:sp>
        <p:nvSpPr>
          <p:cNvPr id="307" name="You Can Acknowledge OSG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i="1"/>
              <a:t>You</a:t>
            </a:r>
            <a:r>
              <a:t> Can Acknowledge OSG!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0734" y="273844"/>
            <a:ext cx="7214616" cy="6405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Failed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97" y="1215816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Job log, output and error files can provide valuable troubleshooting details: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15127"/>
              </p:ext>
            </p:extLst>
          </p:nvPr>
        </p:nvGraphicFramePr>
        <p:xfrm>
          <a:off x="1300734" y="2079547"/>
          <a:ext cx="6511626" cy="23997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7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18">
                <a:tc>
                  <a:txBody>
                    <a:bodyPr/>
                    <a:lstStyle/>
                    <a:p>
                      <a:r>
                        <a:rPr lang="en-US" sz="1600" dirty="0"/>
                        <a:t>Log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Output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Error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25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when jobs were submitted, started, held, or stopped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where job ran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resources used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/>
                        <a:t>interruption</a:t>
                      </a:r>
                      <a:r>
                        <a:rPr lang="en-US" sz="1600" baseline="0" dirty="0"/>
                        <a:t> reasons</a:t>
                      </a:r>
                    </a:p>
                    <a:p>
                      <a:pPr marL="285750" marR="0" lvl="0" indent="-285750" algn="l" defTabSz="45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exit status</a:t>
                      </a:r>
                      <a:endParaRPr lang="en-US" sz="1600" b="1" dirty="0">
                        <a:latin typeface="+mn-lt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stdout</a:t>
                      </a:r>
                      <a:r>
                        <a:rPr lang="en-US" sz="1600" dirty="0"/>
                        <a:t> (or other output files) </a:t>
                      </a:r>
                      <a:r>
                        <a:rPr lang="en-US" sz="1600" baseline="0" dirty="0"/>
                        <a:t>may contain errors from the executable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stderr c</a:t>
                      </a:r>
                      <a:r>
                        <a:rPr lang="en-US" sz="1600" dirty="0"/>
                        <a:t>aptures errors from </a:t>
                      </a:r>
                      <a:r>
                        <a:rPr lang="en-US" sz="1600" baseline="0" dirty="0"/>
                        <a:t>the operating system, or reported by the executable, itself.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AFDE6C89-2805-9040-8569-3D12C7CE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 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04" y="1171228"/>
            <a:ext cx="5300464" cy="3629372"/>
          </a:xfrm>
        </p:spPr>
        <p:txBody>
          <a:bodyPr>
            <a:normAutofit/>
          </a:bodyPr>
          <a:lstStyle/>
          <a:p>
            <a:r>
              <a:rPr lang="en-US" sz="2000" dirty="0"/>
              <a:t>HTCondor will </a:t>
            </a:r>
            <a:r>
              <a:rPr lang="en-US" sz="2000" b="1" i="1" dirty="0"/>
              <a:t>hold</a:t>
            </a:r>
            <a:r>
              <a:rPr lang="en-US" sz="2000" dirty="0"/>
              <a:t> your job if there’s a </a:t>
            </a:r>
            <a:r>
              <a:rPr lang="en-US" sz="2000" i="1" dirty="0"/>
              <a:t>logistical</a:t>
            </a:r>
            <a:r>
              <a:rPr lang="en-US" sz="2000" dirty="0"/>
              <a:t> issue that YOU (or maybe an admin) need to fix.</a:t>
            </a:r>
          </a:p>
          <a:p>
            <a:pPr lvl="1"/>
            <a:r>
              <a:rPr lang="en-US" sz="2000" dirty="0"/>
              <a:t>files not found for transfer, over memory, etc.</a:t>
            </a:r>
          </a:p>
          <a:p>
            <a:r>
              <a:rPr lang="en-US" sz="2000" dirty="0"/>
              <a:t>A job that goes on hold is interrupted (all progress is lost) but remains in the queue in the “</a:t>
            </a:r>
            <a:r>
              <a:rPr lang="en-US" sz="2000" b="1" dirty="0"/>
              <a:t>H</a:t>
            </a:r>
            <a:r>
              <a:rPr lang="en-US" sz="2000" dirty="0"/>
              <a:t>” state until removed, </a:t>
            </a:r>
            <a:r>
              <a:rPr lang="en-US" sz="2000" dirty="0">
                <a:cs typeface="Courier"/>
              </a:rPr>
              <a:t>or (fixed and) released.</a:t>
            </a:r>
          </a:p>
          <a:p>
            <a:pPr marL="342904" lvl="1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342904" lvl="1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6" name="Picture 5" descr="red-light-ticket-Que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16" y="1182484"/>
            <a:ext cx="2716835" cy="1806406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38293DC1-38A8-EF44-B2EF-289382EF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$ condor_q…">
            <a:extLst>
              <a:ext uri="{FF2B5EF4-FFF2-40B4-BE49-F238E27FC236}">
                <a16:creationId xmlns:a16="http://schemas.microsoft.com/office/drawing/2014/main" id="{B37B09DE-8E59-1BAC-F858-B14778A5BDA1}"/>
              </a:ext>
            </a:extLst>
          </p:cNvPr>
          <p:cNvSpPr txBox="1"/>
          <p:nvPr/>
        </p:nvSpPr>
        <p:spPr>
          <a:xfrm>
            <a:off x="270029" y="3961016"/>
            <a:ext cx="8771637" cy="900183"/>
          </a:xfrm>
          <a:prstGeom prst="rect">
            <a:avLst/>
          </a:prstGeom>
          <a:solidFill>
            <a:srgbClr val="EEEEEE"/>
          </a:solidFill>
          <a:ln w="508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5250" tIns="95250" rIns="95250" bIns="95250">
            <a:spAutoFit/>
          </a:bodyPr>
          <a:lstStyle/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$ </a:t>
            </a:r>
            <a:r>
              <a:rPr sz="1425" b="1" dirty="0" err="1"/>
              <a:t>condor_q</a:t>
            </a:r>
            <a:endParaRPr sz="1425" b="1" dirty="0"/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OWNER    BATCH_NAME    SUBMITTED   DONE   RUN    IDLE   </a:t>
            </a:r>
            <a:r>
              <a:rPr sz="1425" dirty="0">
                <a:solidFill>
                  <a:srgbClr val="FF6600"/>
                </a:solidFill>
              </a:rPr>
              <a:t>HOLD</a:t>
            </a:r>
            <a:r>
              <a:rPr sz="1425" dirty="0"/>
              <a:t>  TOTAL JOB_IDS</a:t>
            </a:r>
          </a:p>
          <a:p>
            <a:pPr algn="l">
              <a:lnSpc>
                <a:spcPct val="110000"/>
              </a:lnSpc>
              <a:defRPr sz="3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425" dirty="0"/>
              <a:t>cat      ID: 123456   7/11 11:23      _      _      _      </a:t>
            </a:r>
            <a:r>
              <a:rPr sz="1425" dirty="0">
                <a:solidFill>
                  <a:srgbClr val="FF6600"/>
                </a:solidFill>
              </a:rPr>
              <a:t>1</a:t>
            </a:r>
            <a:r>
              <a:rPr sz="1425" dirty="0"/>
              <a:t>      1 123456.0</a:t>
            </a:r>
          </a:p>
        </p:txBody>
      </p:sp>
    </p:spTree>
    <p:extLst>
      <p:ext uri="{BB962C8B-B14F-4D97-AF65-F5344CB8AC3E}">
        <p14:creationId xmlns:p14="http://schemas.microsoft.com/office/powerpoint/2010/main" val="381342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Hold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Incorrect path to files </a:t>
            </a:r>
            <a:r>
              <a:rPr lang="en-US" sz="2400" dirty="0"/>
              <a:t>that need to be transferred</a:t>
            </a:r>
          </a:p>
          <a:p>
            <a:r>
              <a:rPr lang="en-US" sz="2400" b="1" dirty="0"/>
              <a:t>Badly formatted executables </a:t>
            </a:r>
            <a:br>
              <a:rPr lang="en-US" sz="2400" b="1" dirty="0"/>
            </a:br>
            <a:r>
              <a:rPr lang="en-US" sz="2400" dirty="0"/>
              <a:t>(e.g. Windows line endings on Linux)</a:t>
            </a:r>
          </a:p>
          <a:p>
            <a:r>
              <a:rPr lang="en-US" sz="2400" dirty="0"/>
              <a:t>Job has used </a:t>
            </a:r>
            <a:r>
              <a:rPr lang="en-US" sz="2400" b="1" dirty="0"/>
              <a:t>more memory or disk </a:t>
            </a:r>
            <a:r>
              <a:rPr lang="en-US" sz="2400" dirty="0"/>
              <a:t>than requested.</a:t>
            </a:r>
          </a:p>
          <a:p>
            <a:r>
              <a:rPr lang="en-US" sz="2400" b="1" dirty="0"/>
              <a:t>Job has run longer than allowed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(e.g. 20-hour default in </a:t>
            </a:r>
            <a:r>
              <a:rPr lang="en-US" sz="2400" dirty="0" err="1"/>
              <a:t>OSPool</a:t>
            </a:r>
            <a:r>
              <a:rPr lang="en-US" sz="2400" dirty="0"/>
              <a:t>)</a:t>
            </a:r>
          </a:p>
          <a:p>
            <a:r>
              <a:rPr lang="en-US" sz="2400" dirty="0"/>
              <a:t>Submit directory is </a:t>
            </a:r>
            <a:r>
              <a:rPr lang="en-US" sz="2400" b="1" dirty="0"/>
              <a:t>over quota</a:t>
            </a:r>
            <a:r>
              <a:rPr lang="en-US" sz="2400" dirty="0"/>
              <a:t>.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admin has put your job on hold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9871901-23B3-214B-89D9-8E02BD2A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Failed to initialize user log to /path or /dev/null…"/>
          <p:cNvSpPr txBox="1">
            <a:spLocks noGrp="1"/>
          </p:cNvSpPr>
          <p:nvPr>
            <p:ph type="body" idx="1"/>
          </p:nvPr>
        </p:nvSpPr>
        <p:spPr>
          <a:xfrm>
            <a:off x="628650" y="1300162"/>
            <a:ext cx="7886700" cy="326350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defTabSz="271105"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900" dirty="0"/>
              <a:t>Failed to initialize user log to </a:t>
            </a:r>
            <a:r>
              <a:rPr sz="4900" b="1" i="1" dirty="0">
                <a:solidFill>
                  <a:schemeClr val="accent1"/>
                </a:solidFill>
              </a:rPr>
              <a:t>/path</a:t>
            </a:r>
            <a:r>
              <a:rPr sz="4900" dirty="0"/>
              <a:t> or /dev/null</a:t>
            </a:r>
          </a:p>
          <a:p>
            <a:pPr marL="502920" lvl="1" indent="-251460" defTabSz="271105">
              <a:spcBef>
                <a:spcPts val="638"/>
              </a:spcBef>
              <a:buSzPct val="150000"/>
              <a:buChar char="‣"/>
              <a:defRPr sz="5720"/>
            </a:pPr>
            <a:r>
              <a:rPr sz="6200" dirty="0"/>
              <a:t>Could not create log file, check</a:t>
            </a:r>
            <a:r>
              <a:rPr sz="6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sz="62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</a:t>
            </a:r>
            <a:r>
              <a:rPr sz="6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sz="6200" dirty="0"/>
              <a:t>carefully</a:t>
            </a:r>
          </a:p>
          <a:p>
            <a:pPr marL="0" indent="0" defTabSz="271105">
              <a:spcBef>
                <a:spcPts val="638"/>
              </a:spcBef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900" dirty="0"/>
              <a:t>Error from …: Job has gone over memory limit of </a:t>
            </a:r>
            <a:r>
              <a:rPr sz="4900" b="1" i="1" dirty="0">
                <a:solidFill>
                  <a:schemeClr val="accent1"/>
                </a:solidFill>
              </a:rPr>
              <a:t>AAA</a:t>
            </a:r>
            <a:r>
              <a:rPr sz="4900" dirty="0"/>
              <a:t> megabytes. Peak usage: </a:t>
            </a:r>
            <a:r>
              <a:rPr sz="4900" b="1" i="1" dirty="0">
                <a:solidFill>
                  <a:schemeClr val="accent1"/>
                </a:solidFill>
              </a:rPr>
              <a:t>BBB</a:t>
            </a:r>
            <a:r>
              <a:rPr sz="4900" dirty="0"/>
              <a:t> megabytes.</a:t>
            </a:r>
          </a:p>
          <a:p>
            <a:pPr marL="502920" lvl="1" indent="-251460" defTabSz="271105">
              <a:spcBef>
                <a:spcPts val="638"/>
              </a:spcBef>
              <a:buSzPct val="150000"/>
              <a:buChar char="‣"/>
              <a:defRPr sz="5720"/>
            </a:pPr>
            <a:r>
              <a:rPr sz="6200" dirty="0"/>
              <a:t>Job used too much memory</a:t>
            </a:r>
          </a:p>
          <a:p>
            <a:pPr marL="502920" lvl="1" indent="-251460" defTabSz="271105">
              <a:buSzPct val="150000"/>
              <a:buChar char="‣"/>
              <a:defRPr sz="5720"/>
            </a:pPr>
            <a:r>
              <a:rPr sz="6200" dirty="0"/>
              <a:t>Request more – at least </a:t>
            </a:r>
            <a:r>
              <a:rPr sz="6200" b="1" i="1" dirty="0">
                <a:solidFill>
                  <a:schemeClr val="accent1"/>
                </a:solidFill>
                <a:latin typeface="Menlo Regular"/>
                <a:ea typeface="Menlo Regular"/>
                <a:cs typeface="Menlo Regular"/>
                <a:sym typeface="Menlo Regular"/>
              </a:rPr>
              <a:t>BBB</a:t>
            </a:r>
            <a:r>
              <a:rPr sz="6200" dirty="0"/>
              <a:t> megabytes!</a:t>
            </a:r>
          </a:p>
          <a:p>
            <a:pPr marL="0" indent="0" defTabSz="271105">
              <a:spcBef>
                <a:spcPts val="638"/>
              </a:spcBef>
              <a:buNone/>
              <a:defRPr sz="3696">
                <a:solidFill>
                  <a:srgbClr val="FF66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4900" dirty="0"/>
              <a:t>Error from …: STARTER at … failed to send file(s) to &lt;…&gt;: error reading from </a:t>
            </a:r>
            <a:r>
              <a:rPr sz="4900" b="1" i="1" dirty="0">
                <a:solidFill>
                  <a:schemeClr val="accent1"/>
                </a:solidFill>
              </a:rPr>
              <a:t>/path</a:t>
            </a:r>
            <a:r>
              <a:rPr sz="4900" dirty="0"/>
              <a:t>: (</a:t>
            </a:r>
            <a:r>
              <a:rPr sz="4900" dirty="0" err="1"/>
              <a:t>errno</a:t>
            </a:r>
            <a:r>
              <a:rPr sz="4900" dirty="0"/>
              <a:t> 2) No such file or directory; SHADOW failed to receive file(s) from &lt;…&gt;</a:t>
            </a:r>
          </a:p>
          <a:p>
            <a:pPr marL="502920" lvl="1" indent="-251460" defTabSz="271105">
              <a:spcBef>
                <a:spcPts val="638"/>
              </a:spcBef>
              <a:buSzPct val="150000"/>
              <a:buChar char="‣"/>
              <a:defRPr sz="5720"/>
            </a:pPr>
            <a:r>
              <a:rPr sz="6200" dirty="0"/>
              <a:t>Job specified </a:t>
            </a:r>
            <a:r>
              <a:rPr sz="6200" b="1" dirty="0" err="1">
                <a:latin typeface="Menlo Regular"/>
                <a:ea typeface="Menlo Regular"/>
                <a:cs typeface="Menlo Regular"/>
                <a:sym typeface="Menlo Regular"/>
              </a:rPr>
              <a:t>transfer_output_files</a:t>
            </a:r>
            <a:endParaRPr sz="6200" b="1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502920" lvl="1" indent="-251460" defTabSz="271105">
              <a:buSzPct val="150000"/>
              <a:buChar char="‣"/>
              <a:defRPr sz="5720"/>
            </a:pPr>
            <a:r>
              <a:rPr sz="6200" dirty="0"/>
              <a:t>But </a:t>
            </a:r>
            <a:r>
              <a:rPr sz="6200" b="1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Menlo Regular"/>
              </a:rPr>
              <a:t>/path</a:t>
            </a:r>
            <a:r>
              <a:rPr sz="6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sz="6200" dirty="0"/>
              <a:t>on remote server was not found</a:t>
            </a:r>
          </a:p>
          <a:p>
            <a:pPr marL="502920" lvl="1" indent="-251460" defTabSz="271105">
              <a:buSzPct val="150000"/>
              <a:buChar char="‣"/>
              <a:defRPr sz="5720"/>
            </a:pPr>
            <a:r>
              <a:rPr sz="6200" dirty="0"/>
              <a:t>Jargon: </a:t>
            </a:r>
            <a:r>
              <a:rPr sz="6200" b="1" dirty="0"/>
              <a:t>SHADOW </a:t>
            </a:r>
            <a:r>
              <a:rPr sz="6200" dirty="0"/>
              <a:t>is Access Point, </a:t>
            </a:r>
            <a:r>
              <a:rPr sz="6200" b="1" dirty="0"/>
              <a:t>STARTER</a:t>
            </a:r>
            <a:r>
              <a:rPr sz="6200" dirty="0"/>
              <a:t> is Execute Point</a:t>
            </a:r>
          </a:p>
        </p:txBody>
      </p:sp>
      <p:sp>
        <p:nvSpPr>
          <p:cNvPr id="284" name="Issue: Some Common Hold Reasons"/>
          <p:cNvSpPr txBox="1">
            <a:spLocks noGrp="1"/>
          </p:cNvSpPr>
          <p:nvPr>
            <p:ph type="title"/>
          </p:nvPr>
        </p:nvSpPr>
        <p:spPr>
          <a:xfrm>
            <a:off x="834014" y="0"/>
            <a:ext cx="8158005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Examples of </a:t>
            </a:r>
            <a:r>
              <a:rPr dirty="0"/>
              <a:t>Common Hold Reasons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0658" y="234391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Diagnosing Holds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0127"/>
            <a:ext cx="8280920" cy="3514725"/>
          </a:xfrm>
        </p:spPr>
        <p:txBody>
          <a:bodyPr>
            <a:normAutofit/>
          </a:bodyPr>
          <a:lstStyle/>
          <a:p>
            <a:r>
              <a:rPr lang="en-US" sz="2400" dirty="0"/>
              <a:t>If HTCondor puts a job on hold, it provides a hold reason, which can be viewed in the log file, with </a:t>
            </a:r>
            <a:r>
              <a:rPr lang="en-US" sz="2400" b="1" dirty="0" err="1">
                <a:ea typeface="Consolas" charset="0"/>
              </a:rPr>
              <a:t>condor_q</a:t>
            </a:r>
            <a:r>
              <a:rPr lang="en-US" sz="2400" b="1" dirty="0">
                <a:ea typeface="Consolas" charset="0"/>
              </a:rPr>
              <a:t> </a:t>
            </a:r>
            <a:r>
              <a:rPr lang="mr-IN" sz="2400" b="1" dirty="0">
                <a:ea typeface="Consolas" charset="0"/>
                <a:cs typeface="Consolas" charset="0"/>
              </a:rPr>
              <a:t>–</a:t>
            </a:r>
            <a:r>
              <a:rPr lang="en-US" sz="2400" b="1" dirty="0">
                <a:ea typeface="Consolas" charset="0"/>
              </a:rPr>
              <a:t>hold &lt;</a:t>
            </a:r>
            <a:r>
              <a:rPr lang="en-US" sz="2400" b="1" dirty="0" err="1">
                <a:ea typeface="Consolas" charset="0"/>
              </a:rPr>
              <a:t>Job.ID</a:t>
            </a:r>
            <a:r>
              <a:rPr lang="en-US" sz="2400" b="1" dirty="0">
                <a:ea typeface="Consolas" charset="0"/>
              </a:rPr>
              <a:t>&gt;</a:t>
            </a:r>
            <a:r>
              <a:rPr lang="en-US" sz="2400" dirty="0"/>
              <a:t>, or with </a:t>
            </a:r>
            <a:r>
              <a:rPr lang="en-US" sz="2400" b="1" dirty="0"/>
              <a:t>&lt;username&gt;</a:t>
            </a:r>
            <a:r>
              <a:rPr lang="en-US" sz="2400" dirty="0"/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451170"/>
            <a:ext cx="8064896" cy="1869743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050" b="1" dirty="0" err="1">
                <a:solidFill>
                  <a:srgbClr val="C00000"/>
                </a:solidFill>
                <a:latin typeface="Courier"/>
                <a:cs typeface="Courier"/>
              </a:rPr>
              <a:t>condor_q</a:t>
            </a:r>
            <a:r>
              <a:rPr lang="en-US" sz="1050" b="1" dirty="0">
                <a:solidFill>
                  <a:srgbClr val="C00000"/>
                </a:solidFill>
                <a:latin typeface="Courier"/>
                <a:cs typeface="Courier"/>
              </a:rPr>
              <a:t> -hold -</a:t>
            </a:r>
            <a:r>
              <a:rPr lang="en-US" sz="1050" b="1" dirty="0" err="1">
                <a:solidFill>
                  <a:srgbClr val="C00000"/>
                </a:solidFill>
                <a:latin typeface="Courier"/>
                <a:cs typeface="Courier"/>
              </a:rPr>
              <a:t>af</a:t>
            </a:r>
            <a:r>
              <a:rPr lang="en-US" sz="1050" b="1" dirty="0">
                <a:solidFill>
                  <a:srgbClr val="C00000"/>
                </a:solidFill>
                <a:latin typeface="Courier"/>
                <a:cs typeface="Courier"/>
              </a:rPr>
              <a:t> </a:t>
            </a:r>
            <a:r>
              <a:rPr lang="en-US" sz="1050" b="1" dirty="0" err="1">
                <a:solidFill>
                  <a:srgbClr val="C00000"/>
                </a:solidFill>
                <a:latin typeface="Courier"/>
                <a:cs typeface="Courier"/>
              </a:rPr>
              <a:t>HoldReason</a:t>
            </a:r>
            <a:endParaRPr lang="en-US" sz="1050" b="1" dirty="0">
              <a:solidFill>
                <a:srgbClr val="C00000"/>
              </a:solidFill>
              <a:latin typeface="Courier"/>
              <a:cs typeface="Courier"/>
            </a:endParaRP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Error from slot1_1@wid-003.chtc.wisc.edu: 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Job has gone over </a:t>
            </a:r>
          </a:p>
          <a:p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  memory limit of 2048 megabytes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.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Error from slot1_20@e098.chtc.wisc.edu: SHADOW at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128.104.101.92 failed to send file(s) to &lt;128.104.101.98:35110&gt;: error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reading from 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/home/</a:t>
            </a:r>
            <a:r>
              <a:rPr lang="en-US" sz="1050" b="1" dirty="0" err="1">
                <a:solidFill>
                  <a:srgbClr val="FFFF00"/>
                </a:solidFill>
                <a:latin typeface="Courier"/>
                <a:cs typeface="Courier"/>
              </a:rPr>
              <a:t>alice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US" sz="1050" b="1" dirty="0" err="1">
                <a:solidFill>
                  <a:srgbClr val="FFFF00"/>
                </a:solidFill>
                <a:latin typeface="Courier"/>
                <a:cs typeface="Courier"/>
              </a:rPr>
              <a:t>script.py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: (</a:t>
            </a:r>
            <a:r>
              <a:rPr lang="en-US" sz="1050" b="1" dirty="0" err="1">
                <a:solidFill>
                  <a:srgbClr val="FFFF00"/>
                </a:solidFill>
                <a:latin typeface="Courier"/>
                <a:cs typeface="Courier"/>
              </a:rPr>
              <a:t>errno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 2) No such file or directory</a:t>
            </a:r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;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STARTER failed to receive file(s) from &lt;128.104.101.92:9618&gt;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Error from slot1_11@e138.chtc.wisc.edu: STARTER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at 128.104.101.138 failed to send file(s) to &lt;128.104.101.92:9618&gt;; SHADOW at </a:t>
            </a:r>
          </a:p>
          <a:p>
            <a:r>
              <a:rPr lang="en-US" sz="1050" dirty="0">
                <a:solidFill>
                  <a:schemeClr val="bg1"/>
                </a:solidFill>
                <a:latin typeface="Courier"/>
                <a:cs typeface="Courier"/>
              </a:rPr>
              <a:t>  128.104.101.92 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failed to write to file /home/</a:t>
            </a:r>
            <a:r>
              <a:rPr lang="en-US" sz="1050" b="1" dirty="0" err="1">
                <a:solidFill>
                  <a:srgbClr val="FFFF00"/>
                </a:solidFill>
                <a:latin typeface="Courier"/>
                <a:cs typeface="Courier"/>
              </a:rPr>
              <a:t>alice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/Test_18925319_16.err:</a:t>
            </a:r>
          </a:p>
          <a:p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  (</a:t>
            </a:r>
            <a:r>
              <a:rPr lang="en-US" sz="1050" b="1" dirty="0" err="1">
                <a:solidFill>
                  <a:srgbClr val="FFFF00"/>
                </a:solidFill>
                <a:latin typeface="Courier"/>
                <a:cs typeface="Courier"/>
              </a:rPr>
              <a:t>errno</a:t>
            </a:r>
            <a:r>
              <a:rPr lang="en-US" sz="1050" b="1" dirty="0">
                <a:solidFill>
                  <a:srgbClr val="FFFF00"/>
                </a:solidFill>
                <a:latin typeface="Courier"/>
                <a:cs typeface="Courier"/>
              </a:rPr>
              <a:t> 122) Disk quota exceeded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1C04204-B34A-AF47-9E27-AA15441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732522" rtl="0" eaLnBrk="0" latinLnBrk="0" hangingPunct="0">
              <a:spcBef>
                <a:spcPct val="0"/>
              </a:spcBef>
              <a:buFontTx/>
              <a:buNone/>
              <a:defRPr sz="1400" kern="1200" smtClean="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1pPr>
            <a:lvl2pPr marL="366261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2522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8783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5045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31306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756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27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0089" algn="l" defTabSz="7325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55C4F-B780-4A45-BAAE-1A390F5A58E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f the situation can be fixed while job is held (e.g., you forgot to create directory for output)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22031" indent="-422031">
              <a:buAutoNum type="arabicPeriod"/>
            </a:pPr>
            <a:r>
              <a:rPr sz="3300" dirty="0"/>
              <a:t>If the situation can be fixed while job is held (e.g., you forgot to create directory for output):</a:t>
            </a:r>
          </a:p>
          <a:p>
            <a:pPr marL="762000" lvl="1" indent="-381000">
              <a:buAutoNum type="alphaLcPeriod"/>
            </a:pPr>
            <a:r>
              <a:rPr dirty="0"/>
              <a:t>Fix the situation</a:t>
            </a:r>
          </a:p>
          <a:p>
            <a:pPr marL="762000" lvl="1" indent="-381000">
              <a:buAutoNum type="alphaLcPeriod"/>
            </a:pPr>
            <a:r>
              <a:rPr dirty="0"/>
              <a:t>Release the job(s): </a:t>
            </a:r>
            <a:r>
              <a:rPr b="1" dirty="0" err="1"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b="1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  <a:endParaRPr lang="en-US" b="1" i="1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2438400" lvl="7" indent="0">
              <a:buNone/>
            </a:pPr>
            <a:r>
              <a:rPr lang="en-US" sz="2800" b="1" dirty="0">
                <a:latin typeface="Menlo Regular"/>
                <a:ea typeface="Menlo Regular"/>
                <a:cs typeface="Menlo Regular"/>
                <a:sym typeface="Menlo Regular"/>
              </a:rPr>
              <a:t> 		</a:t>
            </a:r>
            <a:r>
              <a:rPr lang="en-US" sz="2800" b="1" dirty="0" err="1">
                <a:latin typeface="Menlo Regular"/>
                <a:ea typeface="Menlo Regular"/>
                <a:cs typeface="Menlo Regular"/>
                <a:sym typeface="Menlo Regular"/>
              </a:rPr>
              <a:t>condor_release</a:t>
            </a:r>
            <a:r>
              <a:rPr lang="en-US" sz="2800" b="1" dirty="0">
                <a:latin typeface="Menlo Regular"/>
                <a:ea typeface="Menlo Regular"/>
                <a:cs typeface="Menlo Regular"/>
                <a:sym typeface="Menlo Regular"/>
              </a:rPr>
              <a:t> &lt;username&gt;</a:t>
            </a:r>
            <a:endParaRPr sz="2800" b="1" i="1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marL="422031" indent="-422031">
              <a:spcBef>
                <a:spcPts val="1500"/>
              </a:spcBef>
              <a:buAutoNum type="arabicPeriod"/>
            </a:pPr>
            <a:r>
              <a:rPr sz="3300" dirty="0"/>
              <a:t>Otherwise (and this is common):</a:t>
            </a:r>
          </a:p>
          <a:p>
            <a:pPr marL="762000" lvl="1" indent="-381000">
              <a:buAutoNum type="alphaLcPeriod"/>
            </a:pPr>
            <a:r>
              <a:rPr dirty="0"/>
              <a:t>Remove the held jobs: </a:t>
            </a:r>
            <a:r>
              <a:rPr b="1" dirty="0" err="1">
                <a:latin typeface="Menlo Regular"/>
                <a:ea typeface="Menlo Regular"/>
                <a:cs typeface="Menlo Regular"/>
                <a:sym typeface="Menlo Regular"/>
              </a:rPr>
              <a:t>condor_rm</a:t>
            </a:r>
            <a:r>
              <a:rPr b="1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b="1" i="1" dirty="0">
                <a:latin typeface="Menlo Regular"/>
                <a:ea typeface="Menlo Regular"/>
                <a:cs typeface="Menlo Regular"/>
                <a:sym typeface="Menlo Regular"/>
              </a:rPr>
              <a:t>JOB_IDs</a:t>
            </a:r>
          </a:p>
          <a:p>
            <a:pPr marL="762000" lvl="1" indent="-381000">
              <a:buAutoNum type="alphaLcPeriod"/>
            </a:pPr>
            <a:r>
              <a:rPr dirty="0"/>
              <a:t>Fix the problems</a:t>
            </a:r>
          </a:p>
          <a:p>
            <a:pPr marL="762000" lvl="1" indent="-381000">
              <a:buAutoNum type="alphaLcPeriod"/>
            </a:pPr>
            <a:r>
              <a:rPr dirty="0"/>
              <a:t>Re-submit</a:t>
            </a:r>
          </a:p>
        </p:txBody>
      </p:sp>
      <p:sp>
        <p:nvSpPr>
          <p:cNvPr id="288" name="What To Do About Held Job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To Do About Held Jobs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3A03-9C69-4618-D0FA-46A57A4D7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A0C-90EC-B352-4C30-63BAFB8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52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yriad Pro"/>
        <a:ea typeface="Myriad Pro"/>
        <a:cs typeface="Myriad Pro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4503</TotalTime>
  <Words>1436</Words>
  <Application>Microsoft Macintosh PowerPoint</Application>
  <PresentationFormat>On-screen Show (16:9)</PresentationFormat>
  <Paragraphs>170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Courier</vt:lpstr>
      <vt:lpstr>Lucida Grande</vt:lpstr>
      <vt:lpstr>Menlo</vt:lpstr>
      <vt:lpstr>Menlo Regular</vt:lpstr>
      <vt:lpstr>Myriad Pro Semibold</vt:lpstr>
      <vt:lpstr>Office Theme</vt:lpstr>
      <vt:lpstr>Troubleshooting</vt:lpstr>
      <vt:lpstr>What Can Go Wrong?</vt:lpstr>
      <vt:lpstr>Reviewing Failed Jobs</vt:lpstr>
      <vt:lpstr>Job  Holds</vt:lpstr>
      <vt:lpstr>Common Hold Reasons</vt:lpstr>
      <vt:lpstr>Examples of Common Hold Reasons</vt:lpstr>
      <vt:lpstr>Diagnosing Holds</vt:lpstr>
      <vt:lpstr>What To Do About Held Jobs</vt:lpstr>
      <vt:lpstr>DEMO</vt:lpstr>
      <vt:lpstr>General Troubleshooting Tips</vt:lpstr>
      <vt:lpstr>Issue: Failed to Parse</vt:lpstr>
      <vt:lpstr>Issue: Typos in Submit File</vt:lpstr>
      <vt:lpstr>Issue: Jobs Idle for a Long Time</vt:lpstr>
      <vt:lpstr>Issue: Missing or Unexpected Results</vt:lpstr>
      <vt:lpstr>Issue: Badput</vt:lpstr>
      <vt:lpstr>Tips for Avoiding Badput</vt:lpstr>
      <vt:lpstr>DEMO 2</vt:lpstr>
      <vt:lpstr>More Troubleshooting Resources </vt:lpstr>
      <vt:lpstr>Acknowledgements</vt:lpstr>
      <vt:lpstr>Acknowledgements</vt:lpstr>
      <vt:lpstr>You Can Acknowledge OSG!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OSG</dc:title>
  <cp:lastModifiedBy>Showmic Islam</cp:lastModifiedBy>
  <cp:revision>32</cp:revision>
  <dcterms:modified xsi:type="dcterms:W3CDTF">2022-07-25T04:21:14Z</dcterms:modified>
</cp:coreProperties>
</file>